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1"/>
  </p:notesMasterIdLst>
  <p:sldIdLst>
    <p:sldId id="740" r:id="rId2"/>
    <p:sldId id="695" r:id="rId3"/>
    <p:sldId id="700" r:id="rId4"/>
    <p:sldId id="696" r:id="rId5"/>
    <p:sldId id="744" r:id="rId6"/>
    <p:sldId id="745" r:id="rId7"/>
    <p:sldId id="743" r:id="rId8"/>
    <p:sldId id="699" r:id="rId9"/>
    <p:sldId id="615" r:id="rId10"/>
    <p:sldId id="702" r:id="rId11"/>
    <p:sldId id="705" r:id="rId12"/>
    <p:sldId id="707" r:id="rId13"/>
    <p:sldId id="709" r:id="rId14"/>
    <p:sldId id="712" r:id="rId15"/>
    <p:sldId id="714" r:id="rId16"/>
    <p:sldId id="715" r:id="rId17"/>
    <p:sldId id="719" r:id="rId18"/>
    <p:sldId id="721" r:id="rId19"/>
    <p:sldId id="723" r:id="rId20"/>
    <p:sldId id="725" r:id="rId21"/>
    <p:sldId id="728" r:id="rId22"/>
    <p:sldId id="730" r:id="rId23"/>
    <p:sldId id="731" r:id="rId24"/>
    <p:sldId id="733" r:id="rId25"/>
    <p:sldId id="735" r:id="rId26"/>
    <p:sldId id="736" r:id="rId27"/>
    <p:sldId id="737" r:id="rId28"/>
    <p:sldId id="741" r:id="rId29"/>
    <p:sldId id="73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EE3B4"/>
    <a:srgbClr val="E6DBBC"/>
    <a:srgbClr val="F2EAB0"/>
    <a:srgbClr val="F0D5B2"/>
    <a:srgbClr val="ECC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0545" autoAdjust="0"/>
  </p:normalViewPr>
  <p:slideViewPr>
    <p:cSldViewPr>
      <p:cViewPr varScale="1">
        <p:scale>
          <a:sx n="105" d="100"/>
          <a:sy n="105" d="100"/>
        </p:scale>
        <p:origin x="1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0D1A2E6-F032-46A0-9A77-4AC9FBECBE61}" type="datetimeFigureOut">
              <a:rPr lang="en-US" smtClean="0"/>
              <a:pPr/>
              <a:t>10/30/2020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696B5F0-DFFB-4615-8C0A-D5865669CB71}" type="slidenum">
              <a:rPr lang="en-US" smtClean="0"/>
              <a:pPr/>
              <a:t>‹#›</a:t>
            </a:fld>
            <a:endParaRPr lang="en-US"/>
          </a:p>
        </p:txBody>
      </p:sp>
    </p:spTree>
    <p:extLst>
      <p:ext uri="{BB962C8B-B14F-4D97-AF65-F5344CB8AC3E}">
        <p14:creationId xmlns:p14="http://schemas.microsoft.com/office/powerpoint/2010/main" val="75089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a:t>
            </a:fld>
            <a:endParaRPr lang="en-US"/>
          </a:p>
        </p:txBody>
      </p:sp>
    </p:spTree>
    <p:extLst>
      <p:ext uri="{BB962C8B-B14F-4D97-AF65-F5344CB8AC3E}">
        <p14:creationId xmlns:p14="http://schemas.microsoft.com/office/powerpoint/2010/main" val="67720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29</a:t>
            </a:fld>
            <a:endParaRPr lang="en-US"/>
          </a:p>
        </p:txBody>
      </p:sp>
    </p:spTree>
    <p:extLst>
      <p:ext uri="{BB962C8B-B14F-4D97-AF65-F5344CB8AC3E}">
        <p14:creationId xmlns:p14="http://schemas.microsoft.com/office/powerpoint/2010/main" val="268592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7</a:t>
            </a:fld>
            <a:endParaRPr lang="en-US"/>
          </a:p>
        </p:txBody>
      </p:sp>
    </p:spTree>
    <p:extLst>
      <p:ext uri="{BB962C8B-B14F-4D97-AF65-F5344CB8AC3E}">
        <p14:creationId xmlns:p14="http://schemas.microsoft.com/office/powerpoint/2010/main" val="377497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8</a:t>
            </a:fld>
            <a:endParaRPr lang="en-US"/>
          </a:p>
        </p:txBody>
      </p:sp>
    </p:spTree>
    <p:extLst>
      <p:ext uri="{BB962C8B-B14F-4D97-AF65-F5344CB8AC3E}">
        <p14:creationId xmlns:p14="http://schemas.microsoft.com/office/powerpoint/2010/main" val="3345369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10</a:t>
            </a:fld>
            <a:endParaRPr lang="en-US"/>
          </a:p>
        </p:txBody>
      </p:sp>
    </p:spTree>
    <p:extLst>
      <p:ext uri="{BB962C8B-B14F-4D97-AF65-F5344CB8AC3E}">
        <p14:creationId xmlns:p14="http://schemas.microsoft.com/office/powerpoint/2010/main" val="2836442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20</a:t>
            </a:fld>
            <a:endParaRPr lang="en-US"/>
          </a:p>
        </p:txBody>
      </p:sp>
    </p:spTree>
    <p:extLst>
      <p:ext uri="{BB962C8B-B14F-4D97-AF65-F5344CB8AC3E}">
        <p14:creationId xmlns:p14="http://schemas.microsoft.com/office/powerpoint/2010/main" val="310377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21</a:t>
            </a:fld>
            <a:endParaRPr lang="en-US"/>
          </a:p>
        </p:txBody>
      </p:sp>
    </p:spTree>
    <p:extLst>
      <p:ext uri="{BB962C8B-B14F-4D97-AF65-F5344CB8AC3E}">
        <p14:creationId xmlns:p14="http://schemas.microsoft.com/office/powerpoint/2010/main" val="323358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24</a:t>
            </a:fld>
            <a:endParaRPr lang="en-US"/>
          </a:p>
        </p:txBody>
      </p:sp>
    </p:spTree>
    <p:extLst>
      <p:ext uri="{BB962C8B-B14F-4D97-AF65-F5344CB8AC3E}">
        <p14:creationId xmlns:p14="http://schemas.microsoft.com/office/powerpoint/2010/main" val="366280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25</a:t>
            </a:fld>
            <a:endParaRPr lang="en-US"/>
          </a:p>
        </p:txBody>
      </p:sp>
    </p:spTree>
    <p:extLst>
      <p:ext uri="{BB962C8B-B14F-4D97-AF65-F5344CB8AC3E}">
        <p14:creationId xmlns:p14="http://schemas.microsoft.com/office/powerpoint/2010/main" val="74776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6B5F0-DFFB-4615-8C0A-D5865669CB71}" type="slidenum">
              <a:rPr lang="en-US" smtClean="0"/>
              <a:pPr/>
              <a:t>28</a:t>
            </a:fld>
            <a:endParaRPr lang="en-US"/>
          </a:p>
        </p:txBody>
      </p:sp>
    </p:spTree>
    <p:extLst>
      <p:ext uri="{BB962C8B-B14F-4D97-AF65-F5344CB8AC3E}">
        <p14:creationId xmlns:p14="http://schemas.microsoft.com/office/powerpoint/2010/main" val="212305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97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6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26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6937640-DBE6-43F5-AA54-592B5DA4344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183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4591E0D-7270-4325-BE49-801008AB9A2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88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8D1B0E33-37B0-4672-AB94-AF792D5FD24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386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C48D96BC-93DA-4C38-A71D-AB62E9FC53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09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C16C578-4AC1-4AF0-96A8-598B043B8F9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43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2"/>
            <a:ext cx="4038600" cy="4525963"/>
          </a:xfrm>
        </p:spPr>
        <p:txBody>
          <a:bodyPr rtlCol="0">
            <a:normAutofit/>
          </a:bodyPr>
          <a:lstStyle/>
          <a:p>
            <a:pPr lvl="0"/>
            <a:endParaRPr lang="en-US" noProof="0" smtClean="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B8BB19E2-4AE4-49B5-AD30-684F308FB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36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51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42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3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48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62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05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78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356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402CA-37FB-45B4-BC18-C13F943274F4}" type="datetimeFigureOut">
              <a:rPr lang="en-US" smtClean="0">
                <a:solidFill>
                  <a:prstClr val="black">
                    <a:tint val="75000"/>
                  </a:prstClr>
                </a:solidFill>
              </a:rPr>
              <a:pPr/>
              <a:t>10/30/2020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90258-9CDB-49EB-AEC6-78640A3E4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1207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citadel-trading.com/" TargetMode="External"/><Relationship Id="rId4" Type="http://schemas.openxmlformats.org/officeDocument/2006/relationships/hyperlink" Target="https://www.alain-voge.com/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gi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000" r="27500"/>
          <a:stretch/>
        </p:blipFill>
        <p:spPr>
          <a:xfrm>
            <a:off x="1600200" y="774988"/>
            <a:ext cx="5791200" cy="5099859"/>
          </a:xfrm>
          <a:prstGeom prst="rect">
            <a:avLst/>
          </a:prstGeom>
        </p:spPr>
      </p:pic>
    </p:spTree>
    <p:extLst>
      <p:ext uri="{BB962C8B-B14F-4D97-AF65-F5344CB8AC3E}">
        <p14:creationId xmlns:p14="http://schemas.microsoft.com/office/powerpoint/2010/main" val="105273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7264" y="914400"/>
            <a:ext cx="4876800" cy="5632311"/>
          </a:xfrm>
          <a:prstGeom prst="rect">
            <a:avLst/>
          </a:prstGeom>
          <a:noFill/>
        </p:spPr>
        <p:txBody>
          <a:bodyPr wrap="square" rtlCol="0">
            <a:spAutoFit/>
          </a:bodyPr>
          <a:lstStyle/>
          <a:p>
            <a:pPr algn="ctr"/>
            <a:r>
              <a:rPr lang="en-US" sz="2400" dirty="0"/>
              <a:t>Syrah vines aged forty years. At the foot of granite slopes in Cornas, with soils more fertile here than in higher areas, bestowing the vine with vitality and producing slightly higher yields. Proximity to the limestone mountain range named </a:t>
            </a:r>
            <a:r>
              <a:rPr lang="en-US" sz="2400" dirty="0" err="1"/>
              <a:t>Arlettes</a:t>
            </a:r>
            <a:r>
              <a:rPr lang="en-US" sz="2400" dirty="0"/>
              <a:t> to the north explains the presence of siliceous concretions specific to the </a:t>
            </a:r>
            <a:r>
              <a:rPr lang="en-US" sz="2400" dirty="0" err="1"/>
              <a:t>Trias</a:t>
            </a:r>
            <a:r>
              <a:rPr lang="en-US" sz="2400" dirty="0"/>
              <a:t> area, called </a:t>
            </a:r>
            <a:r>
              <a:rPr lang="en-US" sz="2400" dirty="0" err="1"/>
              <a:t>chailles</a:t>
            </a:r>
            <a:r>
              <a:rPr lang="en-US" sz="2400" dirty="0" smtClean="0"/>
              <a:t>. </a:t>
            </a:r>
            <a:r>
              <a:rPr lang="en-US" sz="2400" dirty="0"/>
              <a:t>The majority of grapes are de-stemmed. Fermentation </a:t>
            </a:r>
            <a:r>
              <a:rPr lang="en-US" sz="2400" dirty="0" smtClean="0"/>
              <a:t>is with </a:t>
            </a:r>
            <a:r>
              <a:rPr lang="en-US" sz="2400" dirty="0"/>
              <a:t>natural </a:t>
            </a:r>
            <a:r>
              <a:rPr lang="en-US" sz="2400" dirty="0" smtClean="0"/>
              <a:t>yeasts. Wines </a:t>
            </a:r>
            <a:r>
              <a:rPr lang="en-US" sz="2400" dirty="0"/>
              <a:t>are matured in 228-litre barrels for 18 months, </a:t>
            </a:r>
            <a:r>
              <a:rPr lang="en-US" sz="2400" dirty="0" smtClean="0"/>
              <a:t>with no new oak. </a:t>
            </a:r>
          </a:p>
          <a:p>
            <a:pPr algn="ct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45530"/>
            <a:ext cx="3962400" cy="5943601"/>
          </a:xfrm>
          <a:prstGeom prst="rect">
            <a:avLst/>
          </a:prstGeom>
        </p:spPr>
      </p:pic>
    </p:spTree>
    <p:extLst>
      <p:ext uri="{BB962C8B-B14F-4D97-AF65-F5344CB8AC3E}">
        <p14:creationId xmlns:p14="http://schemas.microsoft.com/office/powerpoint/2010/main" val="86234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838200"/>
            <a:ext cx="7010400" cy="5257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80007"/>
            <a:ext cx="908846" cy="3373444"/>
          </a:xfrm>
          <a:prstGeom prst="rect">
            <a:avLst/>
          </a:prstGeom>
        </p:spPr>
      </p:pic>
    </p:spTree>
    <p:extLst>
      <p:ext uri="{BB962C8B-B14F-4D97-AF65-F5344CB8AC3E}">
        <p14:creationId xmlns:p14="http://schemas.microsoft.com/office/powerpoint/2010/main" val="167505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25" y="1581404"/>
            <a:ext cx="7905750" cy="5270500"/>
          </a:xfrm>
          <a:prstGeom prst="rect">
            <a:avLst/>
          </a:prstGeom>
        </p:spPr>
      </p:pic>
      <p:sp>
        <p:nvSpPr>
          <p:cNvPr id="2" name="Rectangle 1"/>
          <p:cNvSpPr/>
          <p:nvPr/>
        </p:nvSpPr>
        <p:spPr>
          <a:xfrm>
            <a:off x="-24384" y="276253"/>
            <a:ext cx="9144000" cy="1323439"/>
          </a:xfrm>
          <a:prstGeom prst="rect">
            <a:avLst/>
          </a:prstGeom>
        </p:spPr>
        <p:txBody>
          <a:bodyPr wrap="square">
            <a:spAutoFit/>
          </a:bodyPr>
          <a:lstStyle/>
          <a:p>
            <a:pPr algn="ctr"/>
            <a:r>
              <a:rPr lang="en-US" sz="2000" dirty="0">
                <a:solidFill>
                  <a:srgbClr val="0000FF"/>
                </a:solidFill>
              </a:rPr>
              <a:t>This is our classic wine. The oldest of the Domain’s wines, it was created during the 1970s to highlight the long-standing family vineyard. Vines </a:t>
            </a:r>
            <a:r>
              <a:rPr lang="en-US" sz="2000" dirty="0" smtClean="0">
                <a:solidFill>
                  <a:srgbClr val="0000FF"/>
                </a:solidFill>
              </a:rPr>
              <a:t>are </a:t>
            </a:r>
            <a:r>
              <a:rPr lang="en-US" sz="2000" dirty="0">
                <a:solidFill>
                  <a:srgbClr val="0000FF"/>
                </a:solidFill>
              </a:rPr>
              <a:t>located in the heart of the appellation, </a:t>
            </a:r>
            <a:r>
              <a:rPr lang="en-US" sz="2000" dirty="0" smtClean="0">
                <a:solidFill>
                  <a:srgbClr val="0000FF"/>
                </a:solidFill>
              </a:rPr>
              <a:t>from mid and upper slopes of the estate. Les </a:t>
            </a:r>
            <a:r>
              <a:rPr lang="en-US" sz="2000" dirty="0" err="1">
                <a:solidFill>
                  <a:srgbClr val="0000FF"/>
                </a:solidFill>
              </a:rPr>
              <a:t>Vieilles</a:t>
            </a:r>
            <a:r>
              <a:rPr lang="en-US" sz="2000" dirty="0">
                <a:solidFill>
                  <a:srgbClr val="0000FF"/>
                </a:solidFill>
              </a:rPr>
              <a:t> </a:t>
            </a:r>
            <a:r>
              <a:rPr lang="en-US" sz="2000" dirty="0" err="1">
                <a:solidFill>
                  <a:srgbClr val="0000FF"/>
                </a:solidFill>
              </a:rPr>
              <a:t>Vignes</a:t>
            </a:r>
            <a:r>
              <a:rPr lang="en-US" sz="2000" dirty="0">
                <a:solidFill>
                  <a:srgbClr val="0000FF"/>
                </a:solidFill>
              </a:rPr>
              <a:t> is a wine that </a:t>
            </a:r>
            <a:r>
              <a:rPr lang="en-US" sz="2000" dirty="0" smtClean="0">
                <a:solidFill>
                  <a:srgbClr val="0000FF"/>
                </a:solidFill>
              </a:rPr>
              <a:t>showcases </a:t>
            </a:r>
            <a:r>
              <a:rPr lang="en-US" sz="2000" dirty="0">
                <a:solidFill>
                  <a:srgbClr val="0000FF"/>
                </a:solidFill>
              </a:rPr>
              <a:t>our history and our winemaking know-how.</a:t>
            </a:r>
          </a:p>
        </p:txBody>
      </p:sp>
    </p:spTree>
    <p:extLst>
      <p:ext uri="{BB962C8B-B14F-4D97-AF65-F5344CB8AC3E}">
        <p14:creationId xmlns:p14="http://schemas.microsoft.com/office/powerpoint/2010/main" val="226065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1219200"/>
            <a:ext cx="4800600" cy="4893647"/>
          </a:xfrm>
          <a:prstGeom prst="rect">
            <a:avLst/>
          </a:prstGeom>
          <a:noFill/>
        </p:spPr>
        <p:txBody>
          <a:bodyPr wrap="square" rtlCol="0">
            <a:spAutoFit/>
          </a:bodyPr>
          <a:lstStyle/>
          <a:p>
            <a:pPr algn="ctr"/>
            <a:r>
              <a:rPr lang="en-US" sz="2400" dirty="0"/>
              <a:t>Situated on slopes at an altitude of approximately 200 </a:t>
            </a:r>
            <a:r>
              <a:rPr lang="en-US" sz="2400" dirty="0" err="1"/>
              <a:t>metres</a:t>
            </a:r>
            <a:r>
              <a:rPr lang="en-US" sz="2400" dirty="0"/>
              <a:t>, facing South-South-East, the vines of our </a:t>
            </a:r>
            <a:r>
              <a:rPr lang="en-US" sz="2400" dirty="0" err="1" smtClean="0"/>
              <a:t>Vieilles</a:t>
            </a:r>
            <a:r>
              <a:rPr lang="en-US" sz="2400" dirty="0" smtClean="0"/>
              <a:t> </a:t>
            </a:r>
            <a:r>
              <a:rPr lang="en-US" sz="2400" dirty="0" err="1" smtClean="0"/>
              <a:t>Vignes</a:t>
            </a:r>
            <a:r>
              <a:rPr lang="en-US" sz="2400" dirty="0" smtClean="0"/>
              <a:t> are </a:t>
            </a:r>
            <a:r>
              <a:rPr lang="en-US" sz="2400" dirty="0"/>
              <a:t>on average 60 years old. Their roots delve deep down into old, worn granite </a:t>
            </a:r>
            <a:r>
              <a:rPr lang="en-US" sz="2400" dirty="0" smtClean="0"/>
              <a:t>rock, called </a:t>
            </a:r>
            <a:r>
              <a:rPr lang="en-US" sz="2400" dirty="0"/>
              <a:t>gores locally</a:t>
            </a:r>
            <a:r>
              <a:rPr lang="en-US" sz="2400" dirty="0" smtClean="0"/>
              <a:t>.</a:t>
            </a:r>
          </a:p>
          <a:p>
            <a:pPr algn="ctr"/>
            <a:r>
              <a:rPr lang="en-US" sz="2400" dirty="0"/>
              <a:t>Partial destemming with 20 % whole grapes, </a:t>
            </a:r>
            <a:r>
              <a:rPr lang="en-US" sz="2400" dirty="0" smtClean="0"/>
              <a:t>fermentation is with </a:t>
            </a:r>
            <a:r>
              <a:rPr lang="en-US" sz="2400" dirty="0"/>
              <a:t>natural </a:t>
            </a:r>
            <a:r>
              <a:rPr lang="en-US" sz="2400" dirty="0" smtClean="0"/>
              <a:t>yeasts. The </a:t>
            </a:r>
            <a:r>
              <a:rPr lang="en-US" sz="2400" dirty="0" err="1" smtClean="0"/>
              <a:t>Vieilles</a:t>
            </a:r>
            <a:r>
              <a:rPr lang="en-US" sz="2400" dirty="0" smtClean="0"/>
              <a:t> </a:t>
            </a:r>
            <a:r>
              <a:rPr lang="en-US" sz="2400" dirty="0" err="1" smtClean="0"/>
              <a:t>Vignes</a:t>
            </a:r>
            <a:r>
              <a:rPr lang="en-US" sz="2400" dirty="0" smtClean="0"/>
              <a:t> is matured </a:t>
            </a:r>
            <a:r>
              <a:rPr lang="en-US" sz="2400" dirty="0"/>
              <a:t>in 228-litre barrels for 20 months, with 15% </a:t>
            </a:r>
            <a:r>
              <a:rPr lang="en-US" sz="2400" dirty="0" smtClean="0"/>
              <a:t>new </a:t>
            </a:r>
            <a:r>
              <a:rPr lang="en-US" sz="2400" dirty="0"/>
              <a:t>barrels.</a:t>
            </a:r>
          </a:p>
          <a:p>
            <a:pPr algn="ctr"/>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042"/>
            <a:ext cx="3962400" cy="5926762"/>
          </a:xfrm>
          <a:prstGeom prst="rect">
            <a:avLst/>
          </a:prstGeom>
        </p:spPr>
      </p:pic>
    </p:spTree>
    <p:extLst>
      <p:ext uri="{BB962C8B-B14F-4D97-AF65-F5344CB8AC3E}">
        <p14:creationId xmlns:p14="http://schemas.microsoft.com/office/powerpoint/2010/main" val="400814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09600"/>
            <a:ext cx="5638800" cy="57045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57033"/>
            <a:ext cx="965166" cy="3409692"/>
          </a:xfrm>
          <a:prstGeom prst="rect">
            <a:avLst/>
          </a:prstGeom>
        </p:spPr>
      </p:pic>
    </p:spTree>
    <p:extLst>
      <p:ext uri="{BB962C8B-B14F-4D97-AF65-F5344CB8AC3E}">
        <p14:creationId xmlns:p14="http://schemas.microsoft.com/office/powerpoint/2010/main" val="2453541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34160"/>
            <a:ext cx="7962900" cy="5308600"/>
          </a:xfrm>
          <a:prstGeom prst="rect">
            <a:avLst/>
          </a:prstGeom>
        </p:spPr>
      </p:pic>
      <p:sp>
        <p:nvSpPr>
          <p:cNvPr id="3" name="Rectangle 2"/>
          <p:cNvSpPr/>
          <p:nvPr/>
        </p:nvSpPr>
        <p:spPr>
          <a:xfrm>
            <a:off x="609600" y="463633"/>
            <a:ext cx="8534400" cy="1015663"/>
          </a:xfrm>
          <a:prstGeom prst="rect">
            <a:avLst/>
          </a:prstGeom>
        </p:spPr>
        <p:txBody>
          <a:bodyPr wrap="square">
            <a:spAutoFit/>
          </a:bodyPr>
          <a:lstStyle/>
          <a:p>
            <a:r>
              <a:rPr lang="en-US" sz="2000" dirty="0">
                <a:solidFill>
                  <a:srgbClr val="0000FF"/>
                </a:solidFill>
              </a:rPr>
              <a:t>P</a:t>
            </a:r>
            <a:r>
              <a:rPr lang="en-US" sz="2000" dirty="0" smtClean="0">
                <a:solidFill>
                  <a:srgbClr val="0000FF"/>
                </a:solidFill>
              </a:rPr>
              <a:t>roduced </a:t>
            </a:r>
            <a:r>
              <a:rPr lang="en-US" sz="2000" dirty="0">
                <a:solidFill>
                  <a:srgbClr val="0000FF"/>
                </a:solidFill>
              </a:rPr>
              <a:t>solely in superb vintages, comes from </a:t>
            </a:r>
            <a:r>
              <a:rPr lang="en-US" sz="2000" dirty="0" smtClean="0">
                <a:solidFill>
                  <a:srgbClr val="0000FF"/>
                </a:solidFill>
              </a:rPr>
              <a:t>this high elevation single parcel of .9 ha. The 85 </a:t>
            </a:r>
            <a:r>
              <a:rPr lang="en-US" sz="2000" dirty="0">
                <a:solidFill>
                  <a:srgbClr val="0000FF"/>
                </a:solidFill>
              </a:rPr>
              <a:t>plus </a:t>
            </a:r>
            <a:r>
              <a:rPr lang="en-US" sz="2000" dirty="0" smtClean="0">
                <a:solidFill>
                  <a:srgbClr val="0000FF"/>
                </a:solidFill>
              </a:rPr>
              <a:t>year old vines </a:t>
            </a:r>
            <a:r>
              <a:rPr lang="en-US" sz="2000" dirty="0" smtClean="0">
                <a:solidFill>
                  <a:srgbClr val="0000FF"/>
                </a:solidFill>
              </a:rPr>
              <a:t>are planted </a:t>
            </a:r>
            <a:r>
              <a:rPr lang="en-US" sz="2000" dirty="0">
                <a:solidFill>
                  <a:srgbClr val="0000FF"/>
                </a:solidFill>
              </a:rPr>
              <a:t>on </a:t>
            </a:r>
            <a:r>
              <a:rPr lang="en-US" sz="2000" dirty="0" smtClean="0">
                <a:solidFill>
                  <a:srgbClr val="0000FF"/>
                </a:solidFill>
              </a:rPr>
              <a:t>magnificent </a:t>
            </a:r>
            <a:r>
              <a:rPr lang="en-US" sz="2000" dirty="0">
                <a:solidFill>
                  <a:srgbClr val="0000FF"/>
                </a:solidFill>
              </a:rPr>
              <a:t>granite </a:t>
            </a:r>
            <a:r>
              <a:rPr lang="en-US" sz="2000" dirty="0" smtClean="0">
                <a:solidFill>
                  <a:srgbClr val="0000FF"/>
                </a:solidFill>
              </a:rPr>
              <a:t>terroir; with deep set roots that produce </a:t>
            </a:r>
            <a:r>
              <a:rPr lang="en-US" sz="2000" dirty="0">
                <a:solidFill>
                  <a:srgbClr val="0000FF"/>
                </a:solidFill>
              </a:rPr>
              <a:t>grapes of outstanding expression.</a:t>
            </a:r>
          </a:p>
        </p:txBody>
      </p:sp>
    </p:spTree>
    <p:extLst>
      <p:ext uri="{BB962C8B-B14F-4D97-AF65-F5344CB8AC3E}">
        <p14:creationId xmlns:p14="http://schemas.microsoft.com/office/powerpoint/2010/main" val="938308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1447800"/>
            <a:ext cx="4800600" cy="4893647"/>
          </a:xfrm>
          <a:prstGeom prst="rect">
            <a:avLst/>
          </a:prstGeom>
          <a:noFill/>
        </p:spPr>
        <p:txBody>
          <a:bodyPr wrap="square" rtlCol="0">
            <a:spAutoFit/>
          </a:bodyPr>
          <a:lstStyle/>
          <a:p>
            <a:pPr algn="ctr"/>
            <a:r>
              <a:rPr lang="en-US" sz="2400" dirty="0"/>
              <a:t>In the locality named “La Fontaine” is a spring that used to supply water to the home of a noble family in Cornas. The wine named Les </a:t>
            </a:r>
            <a:r>
              <a:rPr lang="en-US" sz="2400" dirty="0" err="1"/>
              <a:t>Vieilles</a:t>
            </a:r>
            <a:r>
              <a:rPr lang="en-US" sz="2400" dirty="0"/>
              <a:t> </a:t>
            </a:r>
            <a:r>
              <a:rPr lang="en-US" sz="2400" dirty="0" err="1"/>
              <a:t>Fontaines</a:t>
            </a:r>
            <a:r>
              <a:rPr lang="en-US" sz="2400" dirty="0"/>
              <a:t> was first made by Alain Voge in 1988 on this superb granite terroir, enhanced by our oldest Syrah vines. Partial destemming with 30 % whole grapes. Wines are matured in 228-litre barrels for a period of 24 months; </a:t>
            </a:r>
            <a:r>
              <a:rPr lang="en-US" sz="2400" dirty="0" smtClean="0"/>
              <a:t>20% new </a:t>
            </a:r>
            <a:r>
              <a:rPr lang="en-US" sz="2400" dirty="0"/>
              <a:t>oak barrels.</a:t>
            </a:r>
          </a:p>
          <a:p>
            <a:pPr algn="ctr"/>
            <a:endParaRPr lang="en-US" sz="2400" dirty="0"/>
          </a:p>
          <a:p>
            <a:pPr algn="ct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94300"/>
            <a:ext cx="3957161" cy="5954347"/>
          </a:xfrm>
          <a:prstGeom prst="rect">
            <a:avLst/>
          </a:prstGeom>
        </p:spPr>
      </p:pic>
    </p:spTree>
    <p:extLst>
      <p:ext uri="{BB962C8B-B14F-4D97-AF65-F5344CB8AC3E}">
        <p14:creationId xmlns:p14="http://schemas.microsoft.com/office/powerpoint/2010/main" val="392811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38200"/>
            <a:ext cx="7239000" cy="543759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76400"/>
            <a:ext cx="906358" cy="3413071"/>
          </a:xfrm>
          <a:prstGeom prst="rect">
            <a:avLst/>
          </a:prstGeom>
        </p:spPr>
      </p:pic>
    </p:spTree>
    <p:extLst>
      <p:ext uri="{BB962C8B-B14F-4D97-AF65-F5344CB8AC3E}">
        <p14:creationId xmlns:p14="http://schemas.microsoft.com/office/powerpoint/2010/main" val="5126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2252"/>
            <a:ext cx="7848600" cy="5234412"/>
          </a:xfrm>
          <a:prstGeom prst="rect">
            <a:avLst/>
          </a:prstGeom>
        </p:spPr>
      </p:pic>
      <p:sp>
        <p:nvSpPr>
          <p:cNvPr id="3" name="Rectangle 2"/>
          <p:cNvSpPr/>
          <p:nvPr/>
        </p:nvSpPr>
        <p:spPr>
          <a:xfrm>
            <a:off x="228600" y="278813"/>
            <a:ext cx="8763000" cy="1323439"/>
          </a:xfrm>
          <a:prstGeom prst="rect">
            <a:avLst/>
          </a:prstGeom>
        </p:spPr>
        <p:txBody>
          <a:bodyPr wrap="square">
            <a:spAutoFit/>
          </a:bodyPr>
          <a:lstStyle/>
          <a:p>
            <a:pPr algn="ctr"/>
            <a:r>
              <a:rPr lang="en-US" sz="2000" dirty="0" smtClean="0">
                <a:solidFill>
                  <a:srgbClr val="0000FF"/>
                </a:solidFill>
              </a:rPr>
              <a:t>Alain </a:t>
            </a:r>
            <a:r>
              <a:rPr lang="en-US" sz="2000" dirty="0" err="1">
                <a:solidFill>
                  <a:srgbClr val="0000FF"/>
                </a:solidFill>
              </a:rPr>
              <a:t>Voge</a:t>
            </a:r>
            <a:r>
              <a:rPr lang="en-US" sz="2000" dirty="0">
                <a:solidFill>
                  <a:srgbClr val="0000FF"/>
                </a:solidFill>
              </a:rPr>
              <a:t> has produced Saint-Joseph wines for </a:t>
            </a:r>
            <a:r>
              <a:rPr lang="en-US" sz="2000" dirty="0" smtClean="0">
                <a:solidFill>
                  <a:srgbClr val="0000FF"/>
                </a:solidFill>
              </a:rPr>
              <a:t>ten years. </a:t>
            </a:r>
            <a:r>
              <a:rPr lang="en-US" sz="2000" dirty="0">
                <a:solidFill>
                  <a:srgbClr val="0000FF"/>
                </a:solidFill>
              </a:rPr>
              <a:t>From the 2015 vintage, our Saint-Joseph takes the name of the locality where it is grown: Les </a:t>
            </a:r>
            <a:r>
              <a:rPr lang="en-US" sz="2000" dirty="0" err="1" smtClean="0">
                <a:solidFill>
                  <a:srgbClr val="0000FF"/>
                </a:solidFill>
              </a:rPr>
              <a:t>Côtes</a:t>
            </a:r>
            <a:r>
              <a:rPr lang="en-US" sz="2000" dirty="0">
                <a:solidFill>
                  <a:srgbClr val="0000FF"/>
                </a:solidFill>
              </a:rPr>
              <a:t>, with Organic certification for the </a:t>
            </a:r>
            <a:r>
              <a:rPr lang="en-US" sz="2000" dirty="0" smtClean="0">
                <a:solidFill>
                  <a:srgbClr val="0000FF"/>
                </a:solidFill>
              </a:rPr>
              <a:t>vines replanted </a:t>
            </a:r>
            <a:r>
              <a:rPr lang="en-US" sz="2000" dirty="0">
                <a:solidFill>
                  <a:srgbClr val="0000FF"/>
                </a:solidFill>
              </a:rPr>
              <a:t>from </a:t>
            </a:r>
            <a:r>
              <a:rPr lang="en-US" sz="2000" dirty="0" smtClean="0">
                <a:solidFill>
                  <a:srgbClr val="0000FF"/>
                </a:solidFill>
              </a:rPr>
              <a:t>1999. </a:t>
            </a:r>
          </a:p>
          <a:p>
            <a:pPr algn="ctr"/>
            <a:r>
              <a:rPr lang="en-US" sz="2000" dirty="0" smtClean="0">
                <a:solidFill>
                  <a:srgbClr val="0000FF"/>
                </a:solidFill>
              </a:rPr>
              <a:t>The Single site of 1.1 ha. produces 2300 </a:t>
            </a:r>
            <a:r>
              <a:rPr lang="en-US" sz="2000" dirty="0" err="1" smtClean="0">
                <a:solidFill>
                  <a:srgbClr val="0000FF"/>
                </a:solidFill>
              </a:rPr>
              <a:t>btls</a:t>
            </a:r>
            <a:r>
              <a:rPr lang="en-US" sz="2000" dirty="0" smtClean="0">
                <a:solidFill>
                  <a:srgbClr val="0000FF"/>
                </a:solidFill>
              </a:rPr>
              <a:t>, year.</a:t>
            </a:r>
            <a:endParaRPr lang="en-US" sz="2000" dirty="0">
              <a:solidFill>
                <a:srgbClr val="0000FF"/>
              </a:solidFill>
            </a:endParaRPr>
          </a:p>
        </p:txBody>
      </p:sp>
    </p:spTree>
    <p:extLst>
      <p:ext uri="{BB962C8B-B14F-4D97-AF65-F5344CB8AC3E}">
        <p14:creationId xmlns:p14="http://schemas.microsoft.com/office/powerpoint/2010/main" val="16069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1143000"/>
            <a:ext cx="4495801" cy="4893647"/>
          </a:xfrm>
          <a:prstGeom prst="rect">
            <a:avLst/>
          </a:prstGeom>
          <a:noFill/>
        </p:spPr>
        <p:txBody>
          <a:bodyPr wrap="square" rtlCol="0">
            <a:spAutoFit/>
          </a:bodyPr>
          <a:lstStyle/>
          <a:p>
            <a:pPr algn="ctr"/>
            <a:r>
              <a:rPr lang="en-US" sz="2400" dirty="0"/>
              <a:t>A very steep granite slope facing South in the “showcase slopes” of Mauves, to the South of the Saint-Joseph appellation. This terroir has enormous potential and it is gradually revealing its expression as the vines mature. The average age of the vines </a:t>
            </a:r>
            <a:r>
              <a:rPr lang="en-US" sz="2400" dirty="0" smtClean="0"/>
              <a:t>is 15 years. </a:t>
            </a:r>
          </a:p>
          <a:p>
            <a:pPr algn="ctr"/>
            <a:r>
              <a:rPr lang="en-US" sz="2400" dirty="0" smtClean="0"/>
              <a:t>10- 20</a:t>
            </a:r>
            <a:r>
              <a:rPr lang="en-US" sz="2400" dirty="0"/>
              <a:t>% whole grape bunches, depending on the vintage</a:t>
            </a:r>
            <a:r>
              <a:rPr lang="en-US" sz="2400" dirty="0" smtClean="0"/>
              <a:t>. Wines </a:t>
            </a:r>
            <a:r>
              <a:rPr lang="en-US" sz="2400" dirty="0"/>
              <a:t>are matured in 228-litre barrels for 16 months, with no new barrels.</a:t>
            </a:r>
          </a:p>
          <a:p>
            <a:pPr algn="ct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26958" y="1310355"/>
            <a:ext cx="6381206" cy="4254137"/>
          </a:xfrm>
          <a:prstGeom prst="rect">
            <a:avLst/>
          </a:prstGeom>
        </p:spPr>
      </p:pic>
    </p:spTree>
    <p:extLst>
      <p:ext uri="{BB962C8B-B14F-4D97-AF65-F5344CB8AC3E}">
        <p14:creationId xmlns:p14="http://schemas.microsoft.com/office/powerpoint/2010/main" val="36876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00" r="27500"/>
          <a:stretch/>
        </p:blipFill>
        <p:spPr>
          <a:xfrm>
            <a:off x="2133598" y="1484892"/>
            <a:ext cx="4724401" cy="4160412"/>
          </a:xfrm>
          <a:prstGeom prst="rect">
            <a:avLst/>
          </a:prstGeom>
        </p:spPr>
      </p:pic>
      <p:pic>
        <p:nvPicPr>
          <p:cNvPr id="2" name="Picture 1"/>
          <p:cNvPicPr>
            <a:picLocks noChangeAspect="1"/>
          </p:cNvPicPr>
          <p:nvPr/>
        </p:nvPicPr>
        <p:blipFill>
          <a:blip r:embed="rId4"/>
          <a:stretch>
            <a:fillRect/>
          </a:stretch>
        </p:blipFill>
        <p:spPr>
          <a:xfrm>
            <a:off x="3505200" y="303792"/>
            <a:ext cx="1707919" cy="2362200"/>
          </a:xfrm>
          <a:prstGeom prst="rect">
            <a:avLst/>
          </a:prstGeom>
        </p:spPr>
      </p:pic>
      <p:sp>
        <p:nvSpPr>
          <p:cNvPr id="4" name="Rectangle 3"/>
          <p:cNvSpPr/>
          <p:nvPr/>
        </p:nvSpPr>
        <p:spPr>
          <a:xfrm>
            <a:off x="2590800" y="2665992"/>
            <a:ext cx="4035272" cy="369332"/>
          </a:xfrm>
          <a:prstGeom prst="rect">
            <a:avLst/>
          </a:prstGeom>
        </p:spPr>
        <p:txBody>
          <a:bodyPr wrap="none">
            <a:spAutoFit/>
          </a:bodyPr>
          <a:lstStyle/>
          <a:p>
            <a:r>
              <a:rPr lang="en-US" dirty="0"/>
              <a:t>Alain </a:t>
            </a:r>
            <a:r>
              <a:rPr lang="en-US" dirty="0" err="1"/>
              <a:t>Voge</a:t>
            </a:r>
            <a:r>
              <a:rPr lang="en-US" dirty="0"/>
              <a:t>, 1939-2020, the heart at work</a:t>
            </a:r>
          </a:p>
        </p:txBody>
      </p:sp>
      <p:sp>
        <p:nvSpPr>
          <p:cNvPr id="5" name="Rectangle 4"/>
          <p:cNvSpPr/>
          <p:nvPr/>
        </p:nvSpPr>
        <p:spPr>
          <a:xfrm>
            <a:off x="152400" y="4114800"/>
            <a:ext cx="8839200" cy="2031325"/>
          </a:xfrm>
          <a:prstGeom prst="rect">
            <a:avLst/>
          </a:prstGeom>
        </p:spPr>
        <p:txBody>
          <a:bodyPr wrap="square">
            <a:spAutoFit/>
          </a:bodyPr>
          <a:lstStyle/>
          <a:p>
            <a:r>
              <a:rPr lang="en-US" b="1" dirty="0"/>
              <a:t>Alain </a:t>
            </a:r>
            <a:r>
              <a:rPr lang="en-US" b="1" dirty="0" err="1"/>
              <a:t>Voge</a:t>
            </a:r>
            <a:r>
              <a:rPr lang="en-US" b="1" dirty="0"/>
              <a:t>, founder of the eponymous estate in </a:t>
            </a:r>
            <a:r>
              <a:rPr lang="en-US" b="1" dirty="0" err="1"/>
              <a:t>Cornas</a:t>
            </a:r>
            <a:r>
              <a:rPr lang="en-US" b="1" dirty="0"/>
              <a:t>, passed away on Wednesday September 2, at the age of 81. Man of commitment, he was free and united. A visionary for his estate while being endowed with a powerful collective spirit for his region, he has dedicated his life to raising the </a:t>
            </a:r>
            <a:r>
              <a:rPr lang="en-US" b="1" dirty="0" err="1"/>
              <a:t>Cornas</a:t>
            </a:r>
            <a:r>
              <a:rPr lang="en-US" b="1" dirty="0"/>
              <a:t> and Saint-</a:t>
            </a:r>
            <a:r>
              <a:rPr lang="en-US" b="1" dirty="0" err="1"/>
              <a:t>Péray</a:t>
            </a:r>
            <a:r>
              <a:rPr lang="en-US" b="1" dirty="0"/>
              <a:t> appellations to the top of the Rhône Valley wine hierarchy</a:t>
            </a:r>
            <a:r>
              <a:rPr lang="en-US" b="1" dirty="0" smtClean="0"/>
              <a:t>. His </a:t>
            </a:r>
            <a:r>
              <a:rPr lang="en-US" b="1" dirty="0"/>
              <a:t>years of rugby allied with solid convictions and strong human values had forged in him this defender of heritage, private and public. </a:t>
            </a:r>
            <a:endParaRPr lang="en-US" b="1" dirty="0" smtClean="0"/>
          </a:p>
          <a:p>
            <a:r>
              <a:rPr lang="en-US" b="1" dirty="0" smtClean="0"/>
              <a:t>Alain </a:t>
            </a:r>
            <a:r>
              <a:rPr lang="en-US" b="1" dirty="0" err="1"/>
              <a:t>Voge</a:t>
            </a:r>
            <a:r>
              <a:rPr lang="en-US" b="1" dirty="0"/>
              <a:t> will remain in our collective memory as a major historical figure of our vineyard.</a:t>
            </a:r>
          </a:p>
        </p:txBody>
      </p:sp>
    </p:spTree>
    <p:extLst>
      <p:ext uri="{BB962C8B-B14F-4D97-AF65-F5344CB8AC3E}">
        <p14:creationId xmlns:p14="http://schemas.microsoft.com/office/powerpoint/2010/main" val="409922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200"/>
            <a:ext cx="7536543" cy="57382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24" y="1828800"/>
            <a:ext cx="908225" cy="3409691"/>
          </a:xfrm>
          <a:prstGeom prst="rect">
            <a:avLst/>
          </a:prstGeom>
        </p:spPr>
      </p:pic>
    </p:spTree>
    <p:extLst>
      <p:ext uri="{BB962C8B-B14F-4D97-AF65-F5344CB8AC3E}">
        <p14:creationId xmlns:p14="http://schemas.microsoft.com/office/powerpoint/2010/main" val="868207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7946" y="1295400"/>
            <a:ext cx="5329854" cy="4770537"/>
          </a:xfrm>
          <a:prstGeom prst="rect">
            <a:avLst/>
          </a:prstGeom>
          <a:noFill/>
        </p:spPr>
        <p:txBody>
          <a:bodyPr wrap="square" rtlCol="0">
            <a:spAutoFit/>
          </a:bodyPr>
          <a:lstStyle/>
          <a:p>
            <a:pPr algn="ctr"/>
            <a:r>
              <a:rPr lang="en-US" sz="2000" dirty="0" smtClean="0"/>
              <a:t>Les </a:t>
            </a:r>
            <a:r>
              <a:rPr lang="en-US" sz="2000" dirty="0" err="1" smtClean="0"/>
              <a:t>Peyrouses</a:t>
            </a:r>
            <a:r>
              <a:rPr lang="en-US" sz="2000" dirty="0" smtClean="0"/>
              <a:t>, Cotes Du Rhone, is with </a:t>
            </a:r>
            <a:r>
              <a:rPr lang="en-US" sz="2000" dirty="0"/>
              <a:t>the purpose of ensuring very high standards to maintain superb quality for our </a:t>
            </a:r>
            <a:r>
              <a:rPr lang="en-US" sz="2000" dirty="0" err="1"/>
              <a:t>Cornas</a:t>
            </a:r>
            <a:r>
              <a:rPr lang="en-US" sz="2000" dirty="0"/>
              <a:t> wines, for our winemaking we handle separately grapes from our youngest vines or those that come from terroirs which are trickier in difficult years. </a:t>
            </a:r>
          </a:p>
          <a:p>
            <a:pPr algn="ctr"/>
            <a:r>
              <a:rPr lang="en-US" sz="2000" dirty="0" smtClean="0"/>
              <a:t>To the Domaine quantity </a:t>
            </a:r>
            <a:r>
              <a:rPr lang="en-US" sz="2000" dirty="0"/>
              <a:t>that varies from one vintage to another, we add wine produced organically, which we buy from a terroir situated as close as possible to Cornas. It possesses the qualities of freshness we seek and will blend coherently with the wine that comes from our youngest vines. Wines are matured in </a:t>
            </a:r>
            <a:r>
              <a:rPr lang="en-US" sz="2000" dirty="0" smtClean="0"/>
              <a:t>older 228-litre </a:t>
            </a:r>
            <a:r>
              <a:rPr lang="en-US" sz="2000" dirty="0"/>
              <a:t>barrels for 12 </a:t>
            </a:r>
            <a:r>
              <a:rPr lang="en-US" sz="2000" dirty="0" smtClean="0"/>
              <a:t>months</a:t>
            </a:r>
            <a:r>
              <a:rPr lang="en-US" sz="2000" dirty="0"/>
              <a:t>.</a:t>
            </a:r>
          </a:p>
          <a:p>
            <a:pPr algn="ct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500" r="26667"/>
          <a:stretch/>
        </p:blipFill>
        <p:spPr>
          <a:xfrm>
            <a:off x="0" y="609600"/>
            <a:ext cx="3737946" cy="5602215"/>
          </a:xfrm>
          <a:prstGeom prst="rect">
            <a:avLst/>
          </a:prstGeom>
        </p:spPr>
      </p:pic>
    </p:spTree>
    <p:extLst>
      <p:ext uri="{BB962C8B-B14F-4D97-AF65-F5344CB8AC3E}">
        <p14:creationId xmlns:p14="http://schemas.microsoft.com/office/powerpoint/2010/main" val="390411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762000"/>
            <a:ext cx="5640750" cy="56263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70316"/>
            <a:ext cx="892831" cy="3409691"/>
          </a:xfrm>
          <a:prstGeom prst="rect">
            <a:avLst/>
          </a:prstGeom>
        </p:spPr>
      </p:pic>
    </p:spTree>
    <p:extLst>
      <p:ext uri="{BB962C8B-B14F-4D97-AF65-F5344CB8AC3E}">
        <p14:creationId xmlns:p14="http://schemas.microsoft.com/office/powerpoint/2010/main" val="389348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924800" cy="5285233"/>
          </a:xfrm>
          <a:prstGeom prst="rect">
            <a:avLst/>
          </a:prstGeom>
        </p:spPr>
      </p:pic>
      <p:sp>
        <p:nvSpPr>
          <p:cNvPr id="4" name="TextBox 3"/>
          <p:cNvSpPr txBox="1"/>
          <p:nvPr/>
        </p:nvSpPr>
        <p:spPr>
          <a:xfrm>
            <a:off x="0" y="457200"/>
            <a:ext cx="9144000" cy="1015663"/>
          </a:xfrm>
          <a:prstGeom prst="rect">
            <a:avLst/>
          </a:prstGeom>
          <a:noFill/>
        </p:spPr>
        <p:txBody>
          <a:bodyPr wrap="square" rtlCol="0">
            <a:spAutoFit/>
          </a:bodyPr>
          <a:lstStyle/>
          <a:p>
            <a:pPr algn="ctr"/>
            <a:r>
              <a:rPr lang="en-US" sz="2000" dirty="0" smtClean="0">
                <a:solidFill>
                  <a:srgbClr val="0000FF"/>
                </a:solidFill>
              </a:rPr>
              <a:t>Alain </a:t>
            </a:r>
            <a:r>
              <a:rPr lang="en-US" sz="2000" dirty="0">
                <a:solidFill>
                  <a:srgbClr val="0000FF"/>
                </a:solidFill>
              </a:rPr>
              <a:t>Voge perpetuates Saint-</a:t>
            </a:r>
            <a:r>
              <a:rPr lang="en-US" sz="2000" dirty="0" err="1">
                <a:solidFill>
                  <a:srgbClr val="0000FF"/>
                </a:solidFill>
              </a:rPr>
              <a:t>Péray’s</a:t>
            </a:r>
            <a:r>
              <a:rPr lang="en-US" sz="2000" dirty="0">
                <a:solidFill>
                  <a:srgbClr val="0000FF"/>
                </a:solidFill>
              </a:rPr>
              <a:t> custom of making traditional method sparkling wine, </a:t>
            </a:r>
            <a:r>
              <a:rPr lang="en-US" sz="2000" dirty="0" smtClean="0">
                <a:solidFill>
                  <a:srgbClr val="0000FF"/>
                </a:solidFill>
              </a:rPr>
              <a:t>the original basis and reputation </a:t>
            </a:r>
            <a:r>
              <a:rPr lang="en-US" sz="2000" dirty="0">
                <a:solidFill>
                  <a:srgbClr val="0000FF"/>
                </a:solidFill>
              </a:rPr>
              <a:t>of </a:t>
            </a:r>
            <a:r>
              <a:rPr lang="en-US" sz="2000" dirty="0" smtClean="0">
                <a:solidFill>
                  <a:srgbClr val="0000FF"/>
                </a:solidFill>
              </a:rPr>
              <a:t>Saint-</a:t>
            </a:r>
            <a:r>
              <a:rPr lang="en-US" sz="2000" dirty="0" err="1" smtClean="0">
                <a:solidFill>
                  <a:srgbClr val="0000FF"/>
                </a:solidFill>
              </a:rPr>
              <a:t>Péray</a:t>
            </a:r>
            <a:r>
              <a:rPr lang="en-US" sz="2000" dirty="0" smtClean="0">
                <a:solidFill>
                  <a:srgbClr val="0000FF"/>
                </a:solidFill>
              </a:rPr>
              <a:t>; from two single sites of 100% </a:t>
            </a:r>
            <a:r>
              <a:rPr lang="en-US" sz="2000" dirty="0" err="1" smtClean="0">
                <a:solidFill>
                  <a:srgbClr val="0000FF"/>
                </a:solidFill>
              </a:rPr>
              <a:t>Marsanne</a:t>
            </a:r>
            <a:r>
              <a:rPr lang="en-US" sz="2000" dirty="0">
                <a:solidFill>
                  <a:srgbClr val="0000FF"/>
                </a:solidFill>
              </a:rPr>
              <a:t>, </a:t>
            </a:r>
            <a:r>
              <a:rPr lang="en-US" sz="2000" dirty="0" smtClean="0">
                <a:solidFill>
                  <a:srgbClr val="0000FF"/>
                </a:solidFill>
              </a:rPr>
              <a:t>trained </a:t>
            </a:r>
            <a:r>
              <a:rPr lang="en-US" sz="2000" dirty="0">
                <a:solidFill>
                  <a:srgbClr val="0000FF"/>
                </a:solidFill>
              </a:rPr>
              <a:t>and pruned in the </a:t>
            </a:r>
            <a:r>
              <a:rPr lang="en-US" sz="2000" dirty="0" err="1">
                <a:solidFill>
                  <a:srgbClr val="0000FF"/>
                </a:solidFill>
              </a:rPr>
              <a:t>Gobelet</a:t>
            </a:r>
            <a:r>
              <a:rPr lang="en-US" sz="2000" dirty="0">
                <a:solidFill>
                  <a:srgbClr val="0000FF"/>
                </a:solidFill>
              </a:rPr>
              <a:t> </a:t>
            </a:r>
            <a:r>
              <a:rPr lang="en-US" sz="2000" dirty="0" smtClean="0">
                <a:solidFill>
                  <a:srgbClr val="0000FF"/>
                </a:solidFill>
              </a:rPr>
              <a:t>style.</a:t>
            </a:r>
            <a:endParaRPr lang="en-US" sz="2000" dirty="0">
              <a:solidFill>
                <a:srgbClr val="0000FF"/>
              </a:solidFill>
            </a:endParaRPr>
          </a:p>
        </p:txBody>
      </p:sp>
    </p:spTree>
    <p:extLst>
      <p:ext uri="{BB962C8B-B14F-4D97-AF65-F5344CB8AC3E}">
        <p14:creationId xmlns:p14="http://schemas.microsoft.com/office/powerpoint/2010/main" val="3088465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609600"/>
            <a:ext cx="4572000" cy="6370975"/>
          </a:xfrm>
          <a:prstGeom prst="rect">
            <a:avLst/>
          </a:prstGeom>
          <a:noFill/>
        </p:spPr>
        <p:txBody>
          <a:bodyPr wrap="square" rtlCol="0">
            <a:spAutoFit/>
          </a:bodyPr>
          <a:lstStyle/>
          <a:p>
            <a:pPr algn="ctr"/>
            <a:r>
              <a:rPr lang="en-US" sz="2400" dirty="0"/>
              <a:t>Approximately 30 years old, the vines are planted on granite colluvium enriched by some limestone (</a:t>
            </a:r>
            <a:r>
              <a:rPr lang="en-US" sz="2400" dirty="0" err="1"/>
              <a:t>Grandes</a:t>
            </a:r>
            <a:r>
              <a:rPr lang="en-US" sz="2400" dirty="0"/>
              <a:t> </a:t>
            </a:r>
            <a:r>
              <a:rPr lang="en-US" sz="2400" dirty="0" err="1"/>
              <a:t>Blaches</a:t>
            </a:r>
            <a:r>
              <a:rPr lang="en-US" sz="2400" dirty="0"/>
              <a:t>), and in the higher areas purely granite of the Saint-</a:t>
            </a:r>
            <a:r>
              <a:rPr lang="en-US" sz="2400" dirty="0" err="1"/>
              <a:t>Péray</a:t>
            </a:r>
            <a:r>
              <a:rPr lang="en-US" sz="2400" dirty="0"/>
              <a:t> appellation (Perrier). Sparkling wine made according to the traditional method: the base wine fermented at low temperature in small stainless steel and concrete </a:t>
            </a:r>
            <a:r>
              <a:rPr lang="en-US" sz="2400" dirty="0" smtClean="0"/>
              <a:t>vats. The second </a:t>
            </a:r>
            <a:r>
              <a:rPr lang="en-US" sz="2400" dirty="0"/>
              <a:t>fermentation in </a:t>
            </a:r>
            <a:r>
              <a:rPr lang="en-US" sz="2400" dirty="0" smtClean="0"/>
              <a:t>bottle,  is aged </a:t>
            </a:r>
            <a:r>
              <a:rPr lang="en-US" sz="2400" dirty="0"/>
              <a:t>for a minimum </a:t>
            </a:r>
            <a:endParaRPr lang="en-US" sz="2400" dirty="0" smtClean="0"/>
          </a:p>
          <a:p>
            <a:pPr algn="ctr"/>
            <a:r>
              <a:rPr lang="en-US" sz="2400" dirty="0" smtClean="0"/>
              <a:t>of 3 years, with no </a:t>
            </a:r>
            <a:r>
              <a:rPr lang="en-US" sz="2400" dirty="0"/>
              <a:t>addition of dosage after </a:t>
            </a:r>
            <a:r>
              <a:rPr lang="en-US" sz="2400" dirty="0" smtClean="0"/>
              <a:t>disgorging. </a:t>
            </a:r>
          </a:p>
          <a:p>
            <a:pPr algn="ctr"/>
            <a:r>
              <a:rPr lang="en-US" sz="2400" dirty="0" smtClean="0"/>
              <a:t>Brut nature.</a:t>
            </a:r>
            <a:endParaRPr lang="en-US" sz="2400" dirty="0"/>
          </a:p>
          <a:p>
            <a:pPr algn="ct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009650" y="1314450"/>
            <a:ext cx="6515100" cy="4343400"/>
          </a:xfrm>
          <a:prstGeom prst="rect">
            <a:avLst/>
          </a:prstGeom>
        </p:spPr>
      </p:pic>
    </p:spTree>
    <p:extLst>
      <p:ext uri="{BB962C8B-B14F-4D97-AF65-F5344CB8AC3E}">
        <p14:creationId xmlns:p14="http://schemas.microsoft.com/office/powerpoint/2010/main" val="871263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33400"/>
            <a:ext cx="6019800" cy="6019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76400"/>
            <a:ext cx="1089064" cy="3428534"/>
          </a:xfrm>
          <a:prstGeom prst="rect">
            <a:avLst/>
          </a:prstGeom>
        </p:spPr>
      </p:pic>
    </p:spTree>
    <p:extLst>
      <p:ext uri="{BB962C8B-B14F-4D97-AF65-F5344CB8AC3E}">
        <p14:creationId xmlns:p14="http://schemas.microsoft.com/office/powerpoint/2010/main" val="2381236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1785104"/>
          </a:xfrm>
          <a:prstGeom prst="rect">
            <a:avLst/>
          </a:prstGeom>
          <a:noFill/>
        </p:spPr>
        <p:txBody>
          <a:bodyPr wrap="square" rtlCol="0">
            <a:spAutoFit/>
          </a:bodyPr>
          <a:lstStyle/>
          <a:p>
            <a:pPr algn="ctr"/>
            <a:r>
              <a:rPr lang="en-US" sz="2200" dirty="0"/>
              <a:t>This wine was created in 1999 by Alain Voge with the friendly assistance </a:t>
            </a:r>
            <a:r>
              <a:rPr lang="en-US" sz="2200" dirty="0" smtClean="0"/>
              <a:t>of the </a:t>
            </a:r>
            <a:r>
              <a:rPr lang="en-US" sz="2200" dirty="0"/>
              <a:t>late Daniel Denis, sommelier from the Lyon area and an expert </a:t>
            </a:r>
            <a:r>
              <a:rPr lang="en-US" sz="2200" dirty="0" smtClean="0"/>
              <a:t>representative of </a:t>
            </a:r>
            <a:r>
              <a:rPr lang="en-US" sz="2200" dirty="0"/>
              <a:t>Rhone Valley wines. The </a:t>
            </a:r>
            <a:r>
              <a:rPr lang="en-US" sz="2200" dirty="0" err="1"/>
              <a:t>Crussol</a:t>
            </a:r>
            <a:r>
              <a:rPr lang="en-US" sz="2200" dirty="0"/>
              <a:t> mountain range, which gave its name to </a:t>
            </a:r>
            <a:r>
              <a:rPr lang="en-US" sz="2200" dirty="0" smtClean="0"/>
              <a:t>the wine</a:t>
            </a:r>
            <a:r>
              <a:rPr lang="en-US" sz="2200" dirty="0"/>
              <a:t>, is extremely important for the Saint-</a:t>
            </a:r>
            <a:r>
              <a:rPr lang="en-US" sz="2200" dirty="0" err="1"/>
              <a:t>Péray</a:t>
            </a:r>
            <a:r>
              <a:rPr lang="en-US" sz="2200" dirty="0"/>
              <a:t> AOC, because it provides </a:t>
            </a:r>
            <a:r>
              <a:rPr lang="en-US" sz="2200" dirty="0" smtClean="0"/>
              <a:t>limestone elements </a:t>
            </a:r>
            <a:r>
              <a:rPr lang="en-US" sz="2200" dirty="0"/>
              <a:t>essential for making fine white wines.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594" y="2514600"/>
            <a:ext cx="5920075" cy="4113537"/>
          </a:xfrm>
          <a:prstGeom prst="rect">
            <a:avLst/>
          </a:prstGeom>
        </p:spPr>
      </p:pic>
    </p:spTree>
    <p:extLst>
      <p:ext uri="{BB962C8B-B14F-4D97-AF65-F5344CB8AC3E}">
        <p14:creationId xmlns:p14="http://schemas.microsoft.com/office/powerpoint/2010/main" val="1578369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228600"/>
            <a:ext cx="4343400" cy="6370975"/>
          </a:xfrm>
          <a:prstGeom prst="rect">
            <a:avLst/>
          </a:prstGeom>
          <a:noFill/>
        </p:spPr>
        <p:txBody>
          <a:bodyPr wrap="square" rtlCol="0">
            <a:spAutoFit/>
          </a:bodyPr>
          <a:lstStyle/>
          <a:p>
            <a:pPr algn="ctr"/>
            <a:r>
              <a:rPr lang="en-US" sz="2400" dirty="0"/>
              <a:t>Situated in the place of origin of the appellation above the village of Saint-</a:t>
            </a:r>
            <a:r>
              <a:rPr lang="en-US" sz="2400" dirty="0" err="1"/>
              <a:t>Péray</a:t>
            </a:r>
            <a:r>
              <a:rPr lang="en-US" sz="2400" dirty="0"/>
              <a:t> and </a:t>
            </a:r>
            <a:r>
              <a:rPr lang="en-US" sz="2400" dirty="0" smtClean="0"/>
              <a:t>aged 80 </a:t>
            </a:r>
            <a:r>
              <a:rPr lang="en-US" sz="2400" dirty="0"/>
              <a:t>years, the vines are the oldest of the domain and of the appellation. This slope of </a:t>
            </a:r>
            <a:r>
              <a:rPr lang="en-US" sz="2400" dirty="0" smtClean="0"/>
              <a:t>granite mixed </a:t>
            </a:r>
            <a:r>
              <a:rPr lang="en-US" sz="2400" dirty="0"/>
              <a:t>with limestone colluvium faces South-East. It stands opposite Château de </a:t>
            </a:r>
            <a:r>
              <a:rPr lang="en-US" sz="2400" dirty="0" err="1"/>
              <a:t>Crussol</a:t>
            </a:r>
            <a:r>
              <a:rPr lang="en-US" sz="2400" dirty="0"/>
              <a:t> </a:t>
            </a:r>
            <a:r>
              <a:rPr lang="en-US" sz="2400" dirty="0" smtClean="0"/>
              <a:t>and the </a:t>
            </a:r>
            <a:r>
              <a:rPr lang="en-US" sz="2400" dirty="0"/>
              <a:t>mountain range of the same name. Fermentation using natural yeasts, exclusively in 228-litre and 400-litre oak barrels, 30% of which are new oak. The wine is matured on lees for a period of 16 months.</a:t>
            </a:r>
          </a:p>
          <a:p>
            <a:pPr algn="ctr"/>
            <a:endParaRPr lang="en-US"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53951" y="1182553"/>
            <a:ext cx="6638109" cy="4425406"/>
          </a:xfrm>
          <a:prstGeom prst="rect">
            <a:avLst/>
          </a:prstGeom>
        </p:spPr>
      </p:pic>
    </p:spTree>
    <p:extLst>
      <p:ext uri="{BB962C8B-B14F-4D97-AF65-F5344CB8AC3E}">
        <p14:creationId xmlns:p14="http://schemas.microsoft.com/office/powerpoint/2010/main" val="12032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5023"/>
            <a:ext cx="7098978" cy="6752977"/>
          </a:xfrm>
          <a:prstGeom prst="rect">
            <a:avLst/>
          </a:prstGeom>
        </p:spPr>
      </p:pic>
    </p:spTree>
    <p:extLst>
      <p:ext uri="{BB962C8B-B14F-4D97-AF65-F5344CB8AC3E}">
        <p14:creationId xmlns:p14="http://schemas.microsoft.com/office/powerpoint/2010/main" val="11593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00" r="27500"/>
          <a:stretch/>
        </p:blipFill>
        <p:spPr>
          <a:xfrm>
            <a:off x="1546810" y="76200"/>
            <a:ext cx="5791200" cy="5099859"/>
          </a:xfrm>
          <a:prstGeom prst="rect">
            <a:avLst/>
          </a:prstGeom>
        </p:spPr>
      </p:pic>
      <p:sp>
        <p:nvSpPr>
          <p:cNvPr id="2" name="Rectangle 1"/>
          <p:cNvSpPr/>
          <p:nvPr/>
        </p:nvSpPr>
        <p:spPr>
          <a:xfrm>
            <a:off x="990600" y="3429000"/>
            <a:ext cx="6903621" cy="830997"/>
          </a:xfrm>
          <a:prstGeom prst="rect">
            <a:avLst/>
          </a:prstGeom>
        </p:spPr>
        <p:txBody>
          <a:bodyPr wrap="none">
            <a:spAutoFit/>
          </a:bodyPr>
          <a:lstStyle/>
          <a:p>
            <a:pPr algn="ctr"/>
            <a:r>
              <a:rPr lang="en-US" sz="2400" dirty="0" smtClean="0"/>
              <a:t>Pursuing the Values, Respect, Tradition and Rectitude.</a:t>
            </a:r>
          </a:p>
          <a:p>
            <a:pPr algn="ctr"/>
            <a:r>
              <a:rPr lang="en-US" sz="2400" dirty="0" smtClean="0"/>
              <a:t>An All-Out Quest guided by Passion.  </a:t>
            </a:r>
            <a:endParaRPr lang="en-US" sz="2400" dirty="0"/>
          </a:p>
        </p:txBody>
      </p:sp>
      <p:sp>
        <p:nvSpPr>
          <p:cNvPr id="5" name="TextBox 4"/>
          <p:cNvSpPr txBox="1"/>
          <p:nvPr/>
        </p:nvSpPr>
        <p:spPr>
          <a:xfrm>
            <a:off x="1752600" y="5750004"/>
            <a:ext cx="4953000" cy="738664"/>
          </a:xfrm>
          <a:prstGeom prst="rect">
            <a:avLst/>
          </a:prstGeom>
          <a:noFill/>
        </p:spPr>
        <p:txBody>
          <a:bodyPr wrap="square" rtlCol="0">
            <a:spAutoFit/>
          </a:bodyPr>
          <a:lstStyle/>
          <a:p>
            <a:pPr algn="ctr"/>
            <a:r>
              <a:rPr lang="en-US" sz="1050" b="1" dirty="0" smtClean="0">
                <a:latin typeface="Californian FB" pitchFamily="18" charset="0"/>
              </a:rPr>
              <a:t>Imported by Citadel Trading Corp.</a:t>
            </a:r>
          </a:p>
          <a:p>
            <a:pPr algn="ctr"/>
            <a:r>
              <a:rPr lang="en-US" sz="1050" b="1" dirty="0" smtClean="0">
                <a:latin typeface="Californian FB" pitchFamily="18" charset="0"/>
              </a:rPr>
              <a:t>New York, NY 10010</a:t>
            </a:r>
          </a:p>
          <a:p>
            <a:pPr algn="ctr"/>
            <a:r>
              <a:rPr lang="en-US" sz="1050" b="1" dirty="0">
                <a:latin typeface="Californian FB" pitchFamily="18" charset="0"/>
                <a:hlinkClick r:id="rId4"/>
              </a:rPr>
              <a:t>https://www.alain-voge.com/en</a:t>
            </a:r>
            <a:r>
              <a:rPr lang="en-US" sz="1050" b="1" dirty="0" smtClean="0">
                <a:latin typeface="Californian FB" pitchFamily="18" charset="0"/>
                <a:hlinkClick r:id="rId4"/>
              </a:rPr>
              <a:t>/</a:t>
            </a:r>
            <a:endParaRPr lang="en-US" sz="1050" b="1" dirty="0" smtClean="0">
              <a:latin typeface="Californian FB" pitchFamily="18" charset="0"/>
            </a:endParaRPr>
          </a:p>
          <a:p>
            <a:pPr algn="ctr"/>
            <a:r>
              <a:rPr lang="en-US" sz="1050" b="1" dirty="0" smtClean="0">
                <a:solidFill>
                  <a:schemeClr val="bg2">
                    <a:lumMod val="25000"/>
                  </a:schemeClr>
                </a:solidFill>
                <a:latin typeface="Californian FB" pitchFamily="18" charset="0"/>
                <a:hlinkClick r:id="rId5"/>
              </a:rPr>
              <a:t>Trade </a:t>
            </a:r>
            <a:r>
              <a:rPr lang="en-US" sz="1050" b="1" dirty="0">
                <a:solidFill>
                  <a:schemeClr val="bg2">
                    <a:lumMod val="25000"/>
                  </a:schemeClr>
                </a:solidFill>
                <a:latin typeface="Californian FB" pitchFamily="18" charset="0"/>
                <a:hlinkClick r:id="rId5"/>
              </a:rPr>
              <a:t>link. https</a:t>
            </a:r>
            <a:r>
              <a:rPr lang="en-US" sz="1050" b="1" dirty="0" smtClean="0">
                <a:solidFill>
                  <a:schemeClr val="bg2">
                    <a:lumMod val="25000"/>
                  </a:schemeClr>
                </a:solidFill>
                <a:latin typeface="Californian FB" pitchFamily="18" charset="0"/>
                <a:hlinkClick r:id="rId5"/>
              </a:rPr>
              <a:t>://www.citadel-trading.com</a:t>
            </a:r>
            <a:endParaRPr lang="en-US" sz="2400" b="1" dirty="0" smtClean="0">
              <a:solidFill>
                <a:schemeClr val="bg2">
                  <a:lumMod val="25000"/>
                </a:schemeClr>
              </a:solidFill>
              <a:latin typeface="Californian FB" pitchFamily="18" charset="0"/>
            </a:endParaRPr>
          </a:p>
        </p:txBody>
      </p:sp>
    </p:spTree>
    <p:extLst>
      <p:ext uri="{BB962C8B-B14F-4D97-AF65-F5344CB8AC3E}">
        <p14:creationId xmlns:p14="http://schemas.microsoft.com/office/powerpoint/2010/main" val="301057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85725"/>
            <a:ext cx="3200400" cy="6686550"/>
          </a:xfrm>
          <a:prstGeom prst="rect">
            <a:avLst/>
          </a:prstGeom>
        </p:spPr>
      </p:pic>
    </p:spTree>
    <p:extLst>
      <p:ext uri="{BB962C8B-B14F-4D97-AF65-F5344CB8AC3E}">
        <p14:creationId xmlns:p14="http://schemas.microsoft.com/office/powerpoint/2010/main" val="389744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371600"/>
            <a:ext cx="8991600" cy="4093428"/>
          </a:xfrm>
          <a:prstGeom prst="rect">
            <a:avLst/>
          </a:prstGeom>
        </p:spPr>
        <p:txBody>
          <a:bodyPr wrap="square">
            <a:spAutoFit/>
          </a:bodyPr>
          <a:lstStyle/>
          <a:p>
            <a:r>
              <a:rPr lang="en-US" sz="2000" b="1" dirty="0">
                <a:ea typeface="Calibri" panose="020F0502020204030204" pitchFamily="34" charset="0"/>
                <a:cs typeface="Arial" panose="020B0604020202020204" pitchFamily="34" charset="0"/>
              </a:rPr>
              <a:t>Domaine Alain </a:t>
            </a:r>
            <a:r>
              <a:rPr lang="en-US" sz="2000" b="1" dirty="0" err="1">
                <a:ea typeface="Calibri" panose="020F0502020204030204" pitchFamily="34" charset="0"/>
                <a:cs typeface="Arial" panose="020B0604020202020204" pitchFamily="34" charset="0"/>
              </a:rPr>
              <a:t>Voge</a:t>
            </a:r>
            <a:r>
              <a:rPr lang="en-US" sz="2000" b="1" dirty="0">
                <a:ea typeface="Calibri" panose="020F0502020204030204" pitchFamily="34" charset="0"/>
                <a:cs typeface="Arial" panose="020B0604020202020204" pitchFamily="34" charset="0"/>
              </a:rPr>
              <a:t> is an estate producer located in </a:t>
            </a:r>
            <a:r>
              <a:rPr lang="en-US" sz="2000" b="1" dirty="0" err="1">
                <a:ea typeface="Calibri" panose="020F0502020204030204" pitchFamily="34" charset="0"/>
                <a:cs typeface="Arial" panose="020B0604020202020204" pitchFamily="34" charset="0"/>
              </a:rPr>
              <a:t>Cornas</a:t>
            </a:r>
            <a:r>
              <a:rPr lang="en-US" sz="2000" b="1" dirty="0">
                <a:ea typeface="Calibri" panose="020F0502020204030204" pitchFamily="34" charset="0"/>
                <a:cs typeface="Arial" panose="020B0604020202020204" pitchFamily="34" charset="0"/>
              </a:rPr>
              <a:t>, France, dedicated to two varietals: Syrah and </a:t>
            </a:r>
            <a:r>
              <a:rPr lang="en-US" sz="2000" b="1" dirty="0" err="1">
                <a:ea typeface="Calibri" panose="020F0502020204030204" pitchFamily="34" charset="0"/>
                <a:cs typeface="Arial" panose="020B0604020202020204" pitchFamily="34" charset="0"/>
              </a:rPr>
              <a:t>Marsanne</a:t>
            </a:r>
            <a:r>
              <a:rPr lang="en-US" sz="2000" b="1" dirty="0">
                <a:ea typeface="Calibri" panose="020F0502020204030204" pitchFamily="34" charset="0"/>
                <a:cs typeface="Arial" panose="020B0604020202020204" pitchFamily="34" charset="0"/>
              </a:rPr>
              <a:t>. </a:t>
            </a:r>
            <a:endParaRPr lang="en-US" sz="2000" b="1" dirty="0" smtClean="0">
              <a:ea typeface="Calibri" panose="020F0502020204030204" pitchFamily="34" charset="0"/>
              <a:cs typeface="Arial" panose="020B0604020202020204" pitchFamily="34" charset="0"/>
            </a:endParaRPr>
          </a:p>
          <a:p>
            <a:r>
              <a:rPr lang="en-US" sz="2000" b="1" dirty="0" smtClean="0">
                <a:ea typeface="Calibri" panose="020F0502020204030204" pitchFamily="34" charset="0"/>
                <a:cs typeface="Arial" panose="020B0604020202020204" pitchFamily="34" charset="0"/>
              </a:rPr>
              <a:t>This </a:t>
            </a:r>
            <a:r>
              <a:rPr lang="en-US" sz="2000" b="1" dirty="0">
                <a:ea typeface="Calibri" panose="020F0502020204030204" pitchFamily="34" charset="0"/>
                <a:cs typeface="Arial" panose="020B0604020202020204" pitchFamily="34" charset="0"/>
              </a:rPr>
              <a:t>certified organic </a:t>
            </a:r>
            <a:r>
              <a:rPr lang="en-US" sz="2000" b="1" dirty="0" smtClean="0">
                <a:ea typeface="Calibri" panose="020F0502020204030204" pitchFamily="34" charset="0"/>
                <a:cs typeface="Arial" panose="020B0604020202020204" pitchFamily="34" charset="0"/>
              </a:rPr>
              <a:t>estate uses </a:t>
            </a:r>
            <a:r>
              <a:rPr lang="en-US" sz="2000" b="1" dirty="0">
                <a:ea typeface="Calibri" panose="020F0502020204030204" pitchFamily="34" charset="0"/>
                <a:cs typeface="Arial" panose="020B0604020202020204" pitchFamily="34" charset="0"/>
              </a:rPr>
              <a:t>b</a:t>
            </a:r>
            <a:r>
              <a:rPr lang="en-US" sz="2000" b="1" dirty="0" smtClean="0">
                <a:ea typeface="Calibri" panose="020F0502020204030204" pitchFamily="34" charset="0"/>
                <a:cs typeface="Arial" panose="020B0604020202020204" pitchFamily="34" charset="0"/>
              </a:rPr>
              <a:t>iodynamic </a:t>
            </a:r>
            <a:r>
              <a:rPr lang="en-US" sz="2000" b="1" dirty="0">
                <a:ea typeface="Calibri" panose="020F0502020204030204" pitchFamily="34" charset="0"/>
                <a:cs typeface="Arial" panose="020B0604020202020204" pitchFamily="34" charset="0"/>
              </a:rPr>
              <a:t>techniques, </a:t>
            </a:r>
            <a:r>
              <a:rPr lang="en-US" sz="2000" b="1" dirty="0" smtClean="0">
                <a:ea typeface="Calibri" panose="020F0502020204030204" pitchFamily="34" charset="0"/>
                <a:cs typeface="Arial" panose="020B0604020202020204" pitchFamily="34" charset="0"/>
              </a:rPr>
              <a:t>with single </a:t>
            </a:r>
            <a:r>
              <a:rPr lang="en-US" sz="2000" b="1" dirty="0">
                <a:ea typeface="Calibri" panose="020F0502020204030204" pitchFamily="34" charset="0"/>
                <a:cs typeface="Arial" panose="020B0604020202020204" pitchFamily="34" charset="0"/>
              </a:rPr>
              <a:t>vineyard locations in the Appellations of </a:t>
            </a:r>
            <a:r>
              <a:rPr lang="en-US" sz="2000" b="1" dirty="0" err="1">
                <a:ea typeface="Calibri" panose="020F0502020204030204" pitchFamily="34" charset="0"/>
                <a:cs typeface="Arial" panose="020B0604020202020204" pitchFamily="34" charset="0"/>
              </a:rPr>
              <a:t>Cornas</a:t>
            </a:r>
            <a:r>
              <a:rPr lang="en-US" sz="2000" b="1" dirty="0">
                <a:ea typeface="Calibri" panose="020F0502020204030204" pitchFamily="34" charset="0"/>
                <a:cs typeface="Arial" panose="020B0604020202020204" pitchFamily="34" charset="0"/>
              </a:rPr>
              <a:t> </a:t>
            </a:r>
            <a:r>
              <a:rPr lang="en-US" sz="2000" b="1" dirty="0" smtClean="0">
                <a:ea typeface="Calibri" panose="020F0502020204030204" pitchFamily="34" charset="0"/>
                <a:cs typeface="Arial" panose="020B0604020202020204" pitchFamily="34" charset="0"/>
              </a:rPr>
              <a:t>and </a:t>
            </a:r>
            <a:r>
              <a:rPr lang="en-US" sz="2000" b="1" dirty="0">
                <a:ea typeface="Calibri" panose="020F0502020204030204" pitchFamily="34" charset="0"/>
                <a:cs typeface="Arial" panose="020B0604020202020204" pitchFamily="34" charset="0"/>
              </a:rPr>
              <a:t>St. </a:t>
            </a:r>
            <a:r>
              <a:rPr lang="en-US" sz="2000" b="1" dirty="0" err="1">
                <a:ea typeface="Calibri" panose="020F0502020204030204" pitchFamily="34" charset="0"/>
                <a:cs typeface="Arial" panose="020B0604020202020204" pitchFamily="34" charset="0"/>
              </a:rPr>
              <a:t>Peray</a:t>
            </a:r>
            <a:r>
              <a:rPr lang="en-US" sz="2000" b="1" dirty="0">
                <a:ea typeface="Calibri" panose="020F0502020204030204" pitchFamily="34" charset="0"/>
                <a:cs typeface="Arial" panose="020B0604020202020204" pitchFamily="34" charset="0"/>
              </a:rPr>
              <a:t>. </a:t>
            </a:r>
            <a:endParaRPr lang="en-US" sz="2000" b="1" dirty="0" smtClean="0">
              <a:ea typeface="Calibri" panose="020F0502020204030204" pitchFamily="34" charset="0"/>
              <a:cs typeface="Arial" panose="020B0604020202020204" pitchFamily="34" charset="0"/>
            </a:endParaRPr>
          </a:p>
          <a:p>
            <a:r>
              <a:rPr lang="en-US" sz="2000" b="1" dirty="0" smtClean="0">
                <a:ea typeface="Calibri" panose="020F0502020204030204" pitchFamily="34" charset="0"/>
                <a:cs typeface="Arial" panose="020B0604020202020204" pitchFamily="34" charset="0"/>
              </a:rPr>
              <a:t>The Rhone river </a:t>
            </a:r>
            <a:r>
              <a:rPr lang="en-US" sz="2000" b="1" dirty="0">
                <a:ea typeface="Calibri" panose="020F0502020204030204" pitchFamily="34" charset="0"/>
                <a:cs typeface="Arial" panose="020B0604020202020204" pitchFamily="34" charset="0"/>
              </a:rPr>
              <a:t>has formed absolutely stunning geographical features here. </a:t>
            </a:r>
            <a:endParaRPr lang="en-US" sz="2000" b="1" dirty="0" smtClean="0">
              <a:ea typeface="Calibri" panose="020F0502020204030204" pitchFamily="34" charset="0"/>
              <a:cs typeface="Arial" panose="020B0604020202020204" pitchFamily="34" charset="0"/>
            </a:endParaRPr>
          </a:p>
          <a:p>
            <a:r>
              <a:rPr lang="en-US" sz="2000" b="1" dirty="0" smtClean="0">
                <a:ea typeface="Calibri" panose="020F0502020204030204" pitchFamily="34" charset="0"/>
                <a:cs typeface="Arial" panose="020B0604020202020204" pitchFamily="34" charset="0"/>
              </a:rPr>
              <a:t>Vines </a:t>
            </a:r>
            <a:r>
              <a:rPr lang="en-US" sz="2000" b="1" dirty="0">
                <a:ea typeface="Calibri" panose="020F0502020204030204" pitchFamily="34" charset="0"/>
                <a:cs typeface="Arial" panose="020B0604020202020204" pitchFamily="34" charset="0"/>
              </a:rPr>
              <a:t>cling to steep slopes laid out in terraces, some of them with just a few rows of vines, and are planted facing South or East in soil mainly comprised </a:t>
            </a:r>
            <a:endParaRPr lang="en-US" sz="2000" b="1" dirty="0" smtClean="0">
              <a:ea typeface="Calibri" panose="020F0502020204030204" pitchFamily="34" charset="0"/>
              <a:cs typeface="Arial" panose="020B0604020202020204" pitchFamily="34" charset="0"/>
            </a:endParaRPr>
          </a:p>
          <a:p>
            <a:r>
              <a:rPr lang="en-US" sz="2000" b="1" dirty="0" smtClean="0">
                <a:ea typeface="Calibri" panose="020F0502020204030204" pitchFamily="34" charset="0"/>
                <a:cs typeface="Arial" panose="020B0604020202020204" pitchFamily="34" charset="0"/>
              </a:rPr>
              <a:t>of granite, with some limestone.</a:t>
            </a:r>
          </a:p>
          <a:p>
            <a:r>
              <a:rPr lang="en-US" sz="2000" b="1" dirty="0" smtClean="0">
                <a:ea typeface="Calibri" panose="020F0502020204030204" pitchFamily="34" charset="0"/>
                <a:cs typeface="Arial" panose="020B0604020202020204" pitchFamily="34" charset="0"/>
              </a:rPr>
              <a:t>The flagship wine, </a:t>
            </a:r>
            <a:r>
              <a:rPr lang="en-US" sz="2000" b="1" dirty="0" err="1" smtClean="0">
                <a:ea typeface="Calibri" panose="020F0502020204030204" pitchFamily="34" charset="0"/>
                <a:cs typeface="Arial" panose="020B0604020202020204" pitchFamily="34" charset="0"/>
              </a:rPr>
              <a:t>Cornas</a:t>
            </a:r>
            <a:r>
              <a:rPr lang="en-US" sz="2000" b="1" dirty="0" smtClean="0">
                <a:ea typeface="Calibri" panose="020F0502020204030204" pitchFamily="34" charset="0"/>
                <a:cs typeface="Arial" panose="020B0604020202020204" pitchFamily="34" charset="0"/>
              </a:rPr>
              <a:t> Les </a:t>
            </a:r>
            <a:r>
              <a:rPr lang="en-US" sz="2000" b="1" dirty="0" err="1" smtClean="0">
                <a:ea typeface="Calibri" panose="020F0502020204030204" pitchFamily="34" charset="0"/>
                <a:cs typeface="Arial" panose="020B0604020202020204" pitchFamily="34" charset="0"/>
              </a:rPr>
              <a:t>Vieilles</a:t>
            </a:r>
            <a:r>
              <a:rPr lang="en-US" sz="2000" b="1" dirty="0" smtClean="0">
                <a:ea typeface="Calibri" panose="020F0502020204030204" pitchFamily="34" charset="0"/>
                <a:cs typeface="Arial" panose="020B0604020202020204" pitchFamily="34" charset="0"/>
              </a:rPr>
              <a:t> </a:t>
            </a:r>
            <a:r>
              <a:rPr lang="en-US" sz="2000" b="1" dirty="0" err="1" smtClean="0">
                <a:ea typeface="Calibri" panose="020F0502020204030204" pitchFamily="34" charset="0"/>
                <a:cs typeface="Arial" panose="020B0604020202020204" pitchFamily="34" charset="0"/>
              </a:rPr>
              <a:t>Vignes</a:t>
            </a:r>
            <a:r>
              <a:rPr lang="en-US" sz="2000" b="1" dirty="0" smtClean="0">
                <a:ea typeface="Calibri" panose="020F0502020204030204" pitchFamily="34" charset="0"/>
                <a:cs typeface="Arial" panose="020B0604020202020204" pitchFamily="34" charset="0"/>
              </a:rPr>
              <a:t> is a cult classic, which is consistently one of the highest rated wines of the region. </a:t>
            </a:r>
            <a:r>
              <a:rPr lang="en-US" sz="2000" b="1" dirty="0">
                <a:ea typeface="Calibri" panose="020F0502020204030204" pitchFamily="34" charset="0"/>
                <a:cs typeface="Arial" panose="020B0604020202020204" pitchFamily="34" charset="0"/>
              </a:rPr>
              <a:t> </a:t>
            </a:r>
            <a:endParaRPr lang="en-US" sz="2000" b="1" dirty="0" smtClean="0">
              <a:ea typeface="Calibri" panose="020F0502020204030204" pitchFamily="34" charset="0"/>
              <a:cs typeface="Arial" panose="020B0604020202020204" pitchFamily="34" charset="0"/>
            </a:endParaRPr>
          </a:p>
          <a:p>
            <a:r>
              <a:rPr lang="en-US" sz="2000" b="1" dirty="0" smtClean="0">
                <a:ea typeface="Calibri" panose="020F0502020204030204" pitchFamily="34" charset="0"/>
                <a:cs typeface="Arial" panose="020B0604020202020204" pitchFamily="34" charset="0"/>
              </a:rPr>
              <a:t>The white wine appellation, Saint-</a:t>
            </a:r>
            <a:r>
              <a:rPr lang="en-US" sz="2000" b="1" dirty="0" err="1" smtClean="0">
                <a:ea typeface="Calibri" panose="020F0502020204030204" pitchFamily="34" charset="0"/>
                <a:cs typeface="Arial" panose="020B0604020202020204" pitchFamily="34" charset="0"/>
              </a:rPr>
              <a:t>Péray</a:t>
            </a:r>
            <a:r>
              <a:rPr lang="en-US" sz="2000" b="1" dirty="0" smtClean="0">
                <a:ea typeface="Calibri" panose="020F0502020204030204" pitchFamily="34" charset="0"/>
                <a:cs typeface="Arial" panose="020B0604020202020204" pitchFamily="34" charset="0"/>
              </a:rPr>
              <a:t>, has the unique </a:t>
            </a:r>
            <a:r>
              <a:rPr lang="en-US" sz="2000" b="1" dirty="0">
                <a:ea typeface="Calibri" panose="020F0502020204030204" pitchFamily="34" charset="0"/>
                <a:cs typeface="Arial" panose="020B0604020202020204" pitchFamily="34" charset="0"/>
              </a:rPr>
              <a:t>100% </a:t>
            </a:r>
            <a:r>
              <a:rPr lang="en-US" sz="2000" b="1" dirty="0" err="1" smtClean="0">
                <a:ea typeface="Calibri" panose="020F0502020204030204" pitchFamily="34" charset="0"/>
                <a:cs typeface="Arial" panose="020B0604020202020204" pitchFamily="34" charset="0"/>
              </a:rPr>
              <a:t>Marsanne</a:t>
            </a:r>
            <a:r>
              <a:rPr lang="en-US" sz="2000" b="1" dirty="0" smtClean="0">
                <a:ea typeface="Calibri" panose="020F0502020204030204" pitchFamily="34" charset="0"/>
                <a:cs typeface="Arial" panose="020B0604020202020204" pitchFamily="34" charset="0"/>
              </a:rPr>
              <a:t>, </a:t>
            </a:r>
          </a:p>
          <a:p>
            <a:r>
              <a:rPr lang="en-US" sz="2000" b="1" dirty="0" smtClean="0">
                <a:ea typeface="Calibri" panose="020F0502020204030204" pitchFamily="34" charset="0"/>
                <a:cs typeface="Arial" panose="020B0604020202020204" pitchFamily="34" charset="0"/>
              </a:rPr>
              <a:t>from </a:t>
            </a:r>
            <a:r>
              <a:rPr lang="en-US" sz="2000" b="1" dirty="0">
                <a:ea typeface="Calibri" panose="020F0502020204030204" pitchFamily="34" charset="0"/>
                <a:cs typeface="Arial" panose="020B0604020202020204" pitchFamily="34" charset="0"/>
              </a:rPr>
              <a:t>the old vine vineyard </a:t>
            </a:r>
            <a:r>
              <a:rPr lang="en-US" sz="2000" b="1" dirty="0" smtClean="0">
                <a:ea typeface="Calibri" panose="020F0502020204030204" pitchFamily="34" charset="0"/>
                <a:cs typeface="Arial" panose="020B0604020202020204" pitchFamily="34" charset="0"/>
              </a:rPr>
              <a:t>of Fleur </a:t>
            </a:r>
            <a:r>
              <a:rPr lang="en-US" sz="2000" b="1" dirty="0">
                <a:ea typeface="Calibri" panose="020F0502020204030204" pitchFamily="34" charset="0"/>
                <a:cs typeface="Arial" panose="020B0604020202020204" pitchFamily="34" charset="0"/>
              </a:rPr>
              <a:t>De </a:t>
            </a:r>
            <a:r>
              <a:rPr lang="en-US" sz="2000" b="1" dirty="0" err="1">
                <a:ea typeface="Calibri" panose="020F0502020204030204" pitchFamily="34" charset="0"/>
                <a:cs typeface="Arial" panose="020B0604020202020204" pitchFamily="34" charset="0"/>
              </a:rPr>
              <a:t>Crussol</a:t>
            </a:r>
            <a:r>
              <a:rPr lang="en-US" sz="2000" b="1" dirty="0">
                <a:ea typeface="Calibri" panose="020F0502020204030204" pitchFamily="34" charset="0"/>
                <a:cs typeface="Arial" panose="020B0604020202020204" pitchFamily="34" charset="0"/>
              </a:rPr>
              <a:t>, </a:t>
            </a:r>
            <a:r>
              <a:rPr lang="en-US" sz="2000" b="1" dirty="0" smtClean="0">
                <a:ea typeface="Calibri" panose="020F0502020204030204" pitchFamily="34" charset="0"/>
                <a:cs typeface="Arial" panose="020B0604020202020204" pitchFamily="34" charset="0"/>
              </a:rPr>
              <a:t>which is rated among </a:t>
            </a:r>
            <a:r>
              <a:rPr lang="en-US" sz="2000" b="1" dirty="0">
                <a:ea typeface="Calibri" panose="020F0502020204030204" pitchFamily="34" charset="0"/>
                <a:cs typeface="Arial" panose="020B0604020202020204" pitchFamily="34" charset="0"/>
              </a:rPr>
              <a:t>the </a:t>
            </a:r>
            <a:r>
              <a:rPr lang="en-US" sz="2000" b="1" dirty="0" smtClean="0">
                <a:ea typeface="Calibri" panose="020F0502020204030204" pitchFamily="34" charset="0"/>
                <a:cs typeface="Arial" panose="020B0604020202020204" pitchFamily="34" charset="0"/>
              </a:rPr>
              <a:t>top wines </a:t>
            </a:r>
            <a:r>
              <a:rPr lang="en-US" sz="2000" b="1" dirty="0">
                <a:ea typeface="Calibri" panose="020F0502020204030204" pitchFamily="34" charset="0"/>
                <a:cs typeface="Arial" panose="020B0604020202020204" pitchFamily="34" charset="0"/>
              </a:rPr>
              <a:t>in the appellation.  </a:t>
            </a:r>
            <a:r>
              <a:rPr lang="en-US" sz="2000" b="1" dirty="0" smtClean="0">
                <a:ea typeface="Times New Roman" panose="02020603050405020304" pitchFamily="18" charset="0"/>
                <a:cs typeface="Calibri" panose="020F0502020204030204" pitchFamily="34" charset="0"/>
              </a:rPr>
              <a:t>Alain </a:t>
            </a:r>
            <a:r>
              <a:rPr lang="en-US" sz="2000" b="1" dirty="0" err="1" smtClean="0">
                <a:ea typeface="Times New Roman" panose="02020603050405020304" pitchFamily="18" charset="0"/>
                <a:cs typeface="Calibri" panose="020F0502020204030204" pitchFamily="34" charset="0"/>
              </a:rPr>
              <a:t>Voge</a:t>
            </a:r>
            <a:r>
              <a:rPr lang="en-US" sz="2000" b="1" dirty="0" smtClean="0">
                <a:ea typeface="Times New Roman" panose="02020603050405020304" pitchFamily="18" charset="0"/>
                <a:cs typeface="Calibri" panose="020F0502020204030204" pitchFamily="34" charset="0"/>
              </a:rPr>
              <a:t> philosophy </a:t>
            </a:r>
            <a:r>
              <a:rPr lang="en-US" sz="2000" b="1" dirty="0">
                <a:ea typeface="Times New Roman" panose="02020603050405020304" pitchFamily="18" charset="0"/>
                <a:cs typeface="Calibri" panose="020F0502020204030204" pitchFamily="34" charset="0"/>
              </a:rPr>
              <a:t>is to practice a hand made </a:t>
            </a:r>
            <a:r>
              <a:rPr lang="en-US" sz="2000" b="1" dirty="0" smtClean="0">
                <a:ea typeface="Times New Roman" panose="02020603050405020304" pitchFamily="18" charset="0"/>
                <a:cs typeface="Calibri" panose="020F0502020204030204" pitchFamily="34" charset="0"/>
              </a:rPr>
              <a:t>viticulture.</a:t>
            </a:r>
            <a:r>
              <a:rPr lang="en-US" dirty="0">
                <a:latin typeface="Calibri" panose="020F0502020204030204" pitchFamily="34" charset="0"/>
                <a:ea typeface="Calibri" panose="020F0502020204030204" pitchFamily="34" charset="0"/>
                <a:cs typeface="Calibri" panose="020F0502020204030204" pitchFamily="34" charset="0"/>
              </a:rPr>
              <a:t> </a:t>
            </a:r>
            <a:endParaRPr lang="en-US"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6551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914400"/>
            <a:ext cx="8686800" cy="4801314"/>
          </a:xfrm>
          <a:prstGeom prst="rect">
            <a:avLst/>
          </a:prstGeom>
        </p:spPr>
        <p:txBody>
          <a:bodyPr wrap="square">
            <a:spAutoFit/>
          </a:bodyPr>
          <a:lstStyle/>
          <a:p>
            <a:r>
              <a:rPr lang="en-US" b="1" dirty="0"/>
              <a:t>In 1905, Alain’s great-grandfather, Henri </a:t>
            </a:r>
            <a:r>
              <a:rPr lang="en-US" b="1" dirty="0" err="1"/>
              <a:t>Voge</a:t>
            </a:r>
            <a:r>
              <a:rPr lang="en-US" b="1" dirty="0"/>
              <a:t>, crossed the Rhone river to settle on its right bank. His grandfather and then his father took over the business, one after the other, each generation expanding the family’s agricultural activity. In 1961, Alain starts working alongside his father, who sadly dies suddenly at an early age in 1965. </a:t>
            </a:r>
            <a:r>
              <a:rPr lang="en-US" b="1" dirty="0" smtClean="0"/>
              <a:t>He </a:t>
            </a:r>
            <a:r>
              <a:rPr lang="en-US" b="1" dirty="0"/>
              <a:t>takes on the management of the farm and the vines and begins to develop the sale of bottled wines. </a:t>
            </a:r>
            <a:endParaRPr lang="en-US" b="1" dirty="0" smtClean="0"/>
          </a:p>
          <a:p>
            <a:endParaRPr lang="en-US" b="1" dirty="0" smtClean="0"/>
          </a:p>
          <a:p>
            <a:r>
              <a:rPr lang="en-US" b="1" dirty="0" smtClean="0"/>
              <a:t>In </a:t>
            </a:r>
            <a:r>
              <a:rPr lang="en-US" b="1" dirty="0"/>
              <a:t>1980, Alain </a:t>
            </a:r>
            <a:r>
              <a:rPr lang="en-US" b="1" dirty="0" err="1"/>
              <a:t>Voge</a:t>
            </a:r>
            <a:r>
              <a:rPr lang="en-US" b="1" dirty="0"/>
              <a:t> decides that he will concentrate his efforts solely as a winegrower. </a:t>
            </a:r>
            <a:r>
              <a:rPr lang="en-US" b="1" dirty="0" smtClean="0"/>
              <a:t>His </a:t>
            </a:r>
            <a:r>
              <a:rPr lang="en-US" b="1" dirty="0"/>
              <a:t>work is a tremendous asset for the recognition of the </a:t>
            </a:r>
            <a:endParaRPr lang="en-US" b="1" dirty="0" smtClean="0"/>
          </a:p>
          <a:p>
            <a:r>
              <a:rPr lang="en-US" b="1" dirty="0" err="1" smtClean="0"/>
              <a:t>Cornas</a:t>
            </a:r>
            <a:r>
              <a:rPr lang="en-US" b="1" dirty="0" smtClean="0"/>
              <a:t> </a:t>
            </a:r>
            <a:r>
              <a:rPr lang="en-US" b="1" dirty="0"/>
              <a:t>and Saint-</a:t>
            </a:r>
            <a:r>
              <a:rPr lang="en-US" b="1" dirty="0" err="1"/>
              <a:t>Péray</a:t>
            </a:r>
            <a:r>
              <a:rPr lang="en-US" b="1" dirty="0"/>
              <a:t> appellations. </a:t>
            </a:r>
            <a:endParaRPr lang="en-US" b="1" dirty="0" smtClean="0"/>
          </a:p>
          <a:p>
            <a:endParaRPr lang="en-US" b="1" dirty="0" smtClean="0"/>
          </a:p>
          <a:p>
            <a:r>
              <a:rPr lang="en-US" b="1" dirty="0" smtClean="0"/>
              <a:t>Between </a:t>
            </a:r>
            <a:r>
              <a:rPr lang="en-US" b="1" dirty="0"/>
              <a:t>1979 and 2000, </a:t>
            </a:r>
            <a:r>
              <a:rPr lang="en-US" b="1" dirty="0" smtClean="0"/>
              <a:t>he begins </a:t>
            </a:r>
            <a:r>
              <a:rPr lang="en-US" b="1" dirty="0"/>
              <a:t>a mammoth task of clearing and redeveloping the hillsides of </a:t>
            </a:r>
            <a:r>
              <a:rPr lang="en-US" b="1" dirty="0" err="1"/>
              <a:t>Cornas</a:t>
            </a:r>
            <a:r>
              <a:rPr lang="en-US" b="1" dirty="0"/>
              <a:t>; protecting the area of the </a:t>
            </a:r>
            <a:r>
              <a:rPr lang="en-US" b="1" dirty="0" err="1"/>
              <a:t>Cornas</a:t>
            </a:r>
            <a:r>
              <a:rPr lang="en-US" b="1" dirty="0"/>
              <a:t> appellation threatened by revision. He </a:t>
            </a:r>
            <a:r>
              <a:rPr lang="en-US" b="1" dirty="0" smtClean="0"/>
              <a:t>launches </a:t>
            </a:r>
            <a:r>
              <a:rPr lang="en-US" b="1" dirty="0"/>
              <a:t>a new vineyard planted in the higher part of </a:t>
            </a:r>
            <a:r>
              <a:rPr lang="en-US" b="1" dirty="0" err="1"/>
              <a:t>Cornas</a:t>
            </a:r>
            <a:r>
              <a:rPr lang="en-US" b="1" dirty="0"/>
              <a:t> at an altitude of 380 </a:t>
            </a:r>
            <a:r>
              <a:rPr lang="en-US" b="1" dirty="0" smtClean="0"/>
              <a:t>meters and orders </a:t>
            </a:r>
            <a:r>
              <a:rPr lang="en-US" b="1" dirty="0"/>
              <a:t>the construction of a new cellar. </a:t>
            </a:r>
          </a:p>
          <a:p>
            <a:r>
              <a:rPr lang="en-US" b="1" dirty="0" smtClean="0"/>
              <a:t>He energizes his commitment to Saint </a:t>
            </a:r>
            <a:r>
              <a:rPr lang="en-US" b="1" dirty="0" err="1" smtClean="0"/>
              <a:t>Peray</a:t>
            </a:r>
            <a:r>
              <a:rPr lang="en-US" b="1" dirty="0" smtClean="0"/>
              <a:t> and makes </a:t>
            </a:r>
            <a:r>
              <a:rPr lang="en-US" b="1" dirty="0"/>
              <a:t>the first Saint-</a:t>
            </a:r>
            <a:r>
              <a:rPr lang="en-US" b="1" dirty="0" err="1"/>
              <a:t>Péray</a:t>
            </a:r>
            <a:r>
              <a:rPr lang="en-US" b="1" dirty="0"/>
              <a:t> still wine vinified in barrels and revives the appellation with the </a:t>
            </a:r>
            <a:r>
              <a:rPr lang="en-US" b="1" dirty="0" err="1"/>
              <a:t>Cuvée</a:t>
            </a:r>
            <a:r>
              <a:rPr lang="en-US" b="1" dirty="0"/>
              <a:t> </a:t>
            </a:r>
            <a:r>
              <a:rPr lang="en-US" b="1" dirty="0" err="1"/>
              <a:t>Boisée</a:t>
            </a:r>
            <a:r>
              <a:rPr lang="en-US" b="1" dirty="0"/>
              <a:t>. </a:t>
            </a:r>
          </a:p>
        </p:txBody>
      </p:sp>
    </p:spTree>
    <p:extLst>
      <p:ext uri="{BB962C8B-B14F-4D97-AF65-F5344CB8AC3E}">
        <p14:creationId xmlns:p14="http://schemas.microsoft.com/office/powerpoint/2010/main" val="356508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295400"/>
            <a:ext cx="8763000" cy="4247317"/>
          </a:xfrm>
          <a:prstGeom prst="rect">
            <a:avLst/>
          </a:prstGeom>
        </p:spPr>
        <p:txBody>
          <a:bodyPr wrap="square">
            <a:spAutoFit/>
          </a:bodyPr>
          <a:lstStyle/>
          <a:p>
            <a:r>
              <a:rPr lang="en-US" b="1" dirty="0" smtClean="0"/>
              <a:t>In </a:t>
            </a:r>
            <a:r>
              <a:rPr lang="en-US" b="1" dirty="0"/>
              <a:t>2004, the foundations of the domain are firmly established in the roots of </a:t>
            </a:r>
            <a:r>
              <a:rPr lang="en-US" b="1" dirty="0" err="1"/>
              <a:t>Cornas</a:t>
            </a:r>
            <a:r>
              <a:rPr lang="en-US" b="1" dirty="0"/>
              <a:t> and the brand name Alain </a:t>
            </a:r>
            <a:r>
              <a:rPr lang="en-US" b="1" dirty="0" err="1"/>
              <a:t>Voge</a:t>
            </a:r>
            <a:r>
              <a:rPr lang="en-US" b="1" dirty="0"/>
              <a:t> is solid. Its founder then decides once again to look towards the future. </a:t>
            </a:r>
            <a:endParaRPr lang="en-US" b="1" dirty="0" smtClean="0"/>
          </a:p>
          <a:p>
            <a:r>
              <a:rPr lang="en-US" b="1" dirty="0" smtClean="0"/>
              <a:t>The </a:t>
            </a:r>
            <a:r>
              <a:rPr lang="en-US" b="1" dirty="0"/>
              <a:t>company SARL Alain </a:t>
            </a:r>
            <a:r>
              <a:rPr lang="en-US" b="1" dirty="0" err="1"/>
              <a:t>Voge</a:t>
            </a:r>
            <a:r>
              <a:rPr lang="en-US" b="1" dirty="0"/>
              <a:t> is founded with a managing director named Albéric </a:t>
            </a:r>
            <a:r>
              <a:rPr lang="en-US" b="1" dirty="0" err="1"/>
              <a:t>Mazoyer</a:t>
            </a:r>
            <a:r>
              <a:rPr lang="en-US" b="1" dirty="0"/>
              <a:t>, who is from the </a:t>
            </a:r>
            <a:r>
              <a:rPr lang="en-US" b="1" dirty="0" err="1"/>
              <a:t>Ardèche</a:t>
            </a:r>
            <a:r>
              <a:rPr lang="en-US" b="1" dirty="0"/>
              <a:t> region like Alain. </a:t>
            </a:r>
            <a:endParaRPr lang="en-US" b="1" dirty="0" smtClean="0"/>
          </a:p>
          <a:p>
            <a:r>
              <a:rPr lang="en-US" b="1" dirty="0" smtClean="0"/>
              <a:t>Upon selecting Laurent Martin </a:t>
            </a:r>
            <a:r>
              <a:rPr lang="en-US" b="1" dirty="0"/>
              <a:t>as vineyard </a:t>
            </a:r>
            <a:r>
              <a:rPr lang="en-US" b="1" dirty="0" smtClean="0"/>
              <a:t>manager, </a:t>
            </a:r>
            <a:r>
              <a:rPr lang="en-US" b="1" dirty="0" err="1" smtClean="0"/>
              <a:t>Alberic</a:t>
            </a:r>
            <a:r>
              <a:rPr lang="en-US" b="1" dirty="0" smtClean="0"/>
              <a:t> begins to direct the conversion of the domain to 100% organic farming; starting first with the vineyards of Saint-</a:t>
            </a:r>
            <a:r>
              <a:rPr lang="en-US" b="1" dirty="0" err="1" smtClean="0"/>
              <a:t>Péray</a:t>
            </a:r>
            <a:r>
              <a:rPr lang="en-US" b="1" dirty="0" smtClean="0"/>
              <a:t>. </a:t>
            </a:r>
            <a:r>
              <a:rPr lang="en-US" b="1" dirty="0"/>
              <a:t>Since 2016, the entire Alain </a:t>
            </a:r>
            <a:r>
              <a:rPr lang="en-US" b="1" dirty="0" err="1"/>
              <a:t>Voge</a:t>
            </a:r>
            <a:r>
              <a:rPr lang="en-US" b="1" dirty="0"/>
              <a:t> </a:t>
            </a:r>
            <a:r>
              <a:rPr lang="en-US" b="1" dirty="0" smtClean="0"/>
              <a:t>estate </a:t>
            </a:r>
            <a:r>
              <a:rPr lang="en-US" b="1" dirty="0"/>
              <a:t>is certified for organic </a:t>
            </a:r>
            <a:r>
              <a:rPr lang="en-US" b="1" dirty="0" smtClean="0"/>
              <a:t>winegrowing.  </a:t>
            </a:r>
          </a:p>
          <a:p>
            <a:endParaRPr lang="en-US" b="1" dirty="0"/>
          </a:p>
          <a:p>
            <a:r>
              <a:rPr lang="en-US" b="1" dirty="0" smtClean="0"/>
              <a:t>In </a:t>
            </a:r>
            <a:r>
              <a:rPr lang="en-US" b="1" dirty="0"/>
              <a:t>2012, Lionel </a:t>
            </a:r>
            <a:r>
              <a:rPr lang="en-US" b="1" dirty="0" err="1"/>
              <a:t>Fraisse</a:t>
            </a:r>
            <a:r>
              <a:rPr lang="en-US" b="1" dirty="0"/>
              <a:t>, a native </a:t>
            </a:r>
            <a:r>
              <a:rPr lang="en-US" b="1" dirty="0" smtClean="0"/>
              <a:t>of Saint-</a:t>
            </a:r>
            <a:r>
              <a:rPr lang="en-US" b="1" dirty="0" err="1" smtClean="0"/>
              <a:t>Péray</a:t>
            </a:r>
            <a:r>
              <a:rPr lang="en-US" b="1" dirty="0"/>
              <a:t>, nephew of Robert </a:t>
            </a:r>
            <a:r>
              <a:rPr lang="en-US" b="1" dirty="0" err="1" smtClean="0"/>
              <a:t>Fraisse</a:t>
            </a:r>
            <a:r>
              <a:rPr lang="en-US" b="1" dirty="0" smtClean="0"/>
              <a:t>, winegrower and close friend of Alain </a:t>
            </a:r>
            <a:r>
              <a:rPr lang="en-US" b="1" dirty="0" err="1" smtClean="0"/>
              <a:t>Voge</a:t>
            </a:r>
            <a:r>
              <a:rPr lang="en-US" b="1" dirty="0" smtClean="0"/>
              <a:t>, arrives </a:t>
            </a:r>
            <a:r>
              <a:rPr lang="en-US" b="1" dirty="0"/>
              <a:t>at the domain to assist Albéric </a:t>
            </a:r>
            <a:r>
              <a:rPr lang="en-US" b="1" dirty="0" err="1" smtClean="0"/>
              <a:t>Mazoyer</a:t>
            </a:r>
            <a:r>
              <a:rPr lang="en-US" b="1" dirty="0" smtClean="0"/>
              <a:t>. They </a:t>
            </a:r>
            <a:r>
              <a:rPr lang="en-US" b="1" dirty="0"/>
              <a:t>All share the same sensitivities about viticulture being in harmony with </a:t>
            </a:r>
            <a:r>
              <a:rPr lang="en-US" b="1" dirty="0" smtClean="0"/>
              <a:t>nature. </a:t>
            </a:r>
          </a:p>
          <a:p>
            <a:endParaRPr lang="en-US" b="1" dirty="0" smtClean="0"/>
          </a:p>
          <a:p>
            <a:r>
              <a:rPr lang="en-US" b="1" dirty="0" smtClean="0"/>
              <a:t>In </a:t>
            </a:r>
            <a:r>
              <a:rPr lang="en-US" b="1" dirty="0"/>
              <a:t>2018, </a:t>
            </a:r>
            <a:r>
              <a:rPr lang="en-US" b="1" dirty="0" smtClean="0"/>
              <a:t>Alain </a:t>
            </a:r>
            <a:r>
              <a:rPr lang="en-US" b="1" dirty="0" err="1" smtClean="0"/>
              <a:t>Voge</a:t>
            </a:r>
            <a:r>
              <a:rPr lang="en-US" b="1" dirty="0" smtClean="0"/>
              <a:t> asks Mr. </a:t>
            </a:r>
            <a:r>
              <a:rPr lang="en-US" b="1" dirty="0" err="1" smtClean="0"/>
              <a:t>Fraisse</a:t>
            </a:r>
            <a:r>
              <a:rPr lang="en-US" b="1" dirty="0" smtClean="0"/>
              <a:t> to take </a:t>
            </a:r>
            <a:r>
              <a:rPr lang="en-US" b="1" dirty="0"/>
              <a:t>the lead </a:t>
            </a:r>
            <a:r>
              <a:rPr lang="en-US" b="1" dirty="0" smtClean="0"/>
              <a:t>as Managing Director, following </a:t>
            </a:r>
            <a:r>
              <a:rPr lang="en-US" b="1" dirty="0"/>
              <a:t>the retirement of </a:t>
            </a:r>
            <a:r>
              <a:rPr lang="en-US" b="1" dirty="0" smtClean="0"/>
              <a:t>Albéric</a:t>
            </a:r>
            <a:r>
              <a:rPr lang="en-US" b="1" dirty="0"/>
              <a:t> </a:t>
            </a:r>
            <a:r>
              <a:rPr lang="en-US" b="1" dirty="0" err="1" smtClean="0"/>
              <a:t>Mazoyer</a:t>
            </a:r>
            <a:r>
              <a:rPr lang="en-US" b="1" dirty="0" smtClean="0"/>
              <a:t>.</a:t>
            </a:r>
            <a:endParaRPr lang="en-US" b="1" dirty="0"/>
          </a:p>
        </p:txBody>
      </p:sp>
    </p:spTree>
    <p:extLst>
      <p:ext uri="{BB962C8B-B14F-4D97-AF65-F5344CB8AC3E}">
        <p14:creationId xmlns:p14="http://schemas.microsoft.com/office/powerpoint/2010/main" val="357062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00" r="27500"/>
          <a:stretch/>
        </p:blipFill>
        <p:spPr>
          <a:xfrm>
            <a:off x="1614174" y="-609600"/>
            <a:ext cx="5791200" cy="5099859"/>
          </a:xfrm>
          <a:prstGeom prst="rect">
            <a:avLst/>
          </a:prstGeom>
        </p:spPr>
      </p:pic>
      <p:sp>
        <p:nvSpPr>
          <p:cNvPr id="4" name="Rectangle 3"/>
          <p:cNvSpPr/>
          <p:nvPr/>
        </p:nvSpPr>
        <p:spPr>
          <a:xfrm>
            <a:off x="3505200" y="2590800"/>
            <a:ext cx="1905000" cy="461665"/>
          </a:xfrm>
          <a:prstGeom prst="rect">
            <a:avLst/>
          </a:prstGeom>
        </p:spPr>
        <p:txBody>
          <a:bodyPr wrap="square">
            <a:spAutoFit/>
          </a:bodyPr>
          <a:lstStyle/>
          <a:p>
            <a:r>
              <a:rPr lang="en-US" sz="2400" b="1" dirty="0" smtClean="0">
                <a:solidFill>
                  <a:srgbClr val="C00000"/>
                </a:solidFill>
              </a:rPr>
              <a:t>The Selection</a:t>
            </a:r>
            <a:endParaRPr lang="en-US" sz="2400" b="1" dirty="0">
              <a:solidFill>
                <a:srgbClr val="C0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4332" y="3426313"/>
            <a:ext cx="908846" cy="33734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2907" y="3390065"/>
            <a:ext cx="965166" cy="34096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575" y="3395937"/>
            <a:ext cx="908225" cy="340969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8233" y="3390065"/>
            <a:ext cx="906358" cy="341307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3395938"/>
            <a:ext cx="892831" cy="340969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3756" y="3395975"/>
            <a:ext cx="920416" cy="3397871"/>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0842" y="3395938"/>
            <a:ext cx="1089064" cy="3428534"/>
          </a:xfrm>
          <a:prstGeom prst="rect">
            <a:avLst/>
          </a:prstGeom>
        </p:spPr>
      </p:pic>
    </p:spTree>
    <p:extLst>
      <p:ext uri="{BB962C8B-B14F-4D97-AF65-F5344CB8AC3E}">
        <p14:creationId xmlns:p14="http://schemas.microsoft.com/office/powerpoint/2010/main" val="226315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208" y="990600"/>
            <a:ext cx="6629400" cy="49713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777338"/>
            <a:ext cx="920416" cy="3397871"/>
          </a:xfrm>
          <a:prstGeom prst="rect">
            <a:avLst/>
          </a:prstGeom>
        </p:spPr>
      </p:pic>
    </p:spTree>
    <p:extLst>
      <p:ext uri="{BB962C8B-B14F-4D97-AF65-F5344CB8AC3E}">
        <p14:creationId xmlns:p14="http://schemas.microsoft.com/office/powerpoint/2010/main" val="149519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28800"/>
            <a:ext cx="7543800" cy="5029200"/>
          </a:xfrm>
          <a:prstGeom prst="rect">
            <a:avLst/>
          </a:prstGeom>
        </p:spPr>
      </p:pic>
      <p:sp>
        <p:nvSpPr>
          <p:cNvPr id="3" name="TextBox 2"/>
          <p:cNvSpPr txBox="1"/>
          <p:nvPr/>
        </p:nvSpPr>
        <p:spPr>
          <a:xfrm>
            <a:off x="533400" y="685800"/>
            <a:ext cx="7848600" cy="1323439"/>
          </a:xfrm>
          <a:prstGeom prst="rect">
            <a:avLst/>
          </a:prstGeom>
          <a:noFill/>
        </p:spPr>
        <p:txBody>
          <a:bodyPr wrap="square" rtlCol="0">
            <a:spAutoFit/>
          </a:bodyPr>
          <a:lstStyle/>
          <a:p>
            <a:pPr algn="ctr"/>
            <a:r>
              <a:rPr lang="en-US" sz="2000" dirty="0" smtClean="0">
                <a:solidFill>
                  <a:srgbClr val="0000FF"/>
                </a:solidFill>
              </a:rPr>
              <a:t>Made </a:t>
            </a:r>
            <a:r>
              <a:rPr lang="en-US" sz="2000" dirty="0">
                <a:solidFill>
                  <a:srgbClr val="0000FF"/>
                </a:solidFill>
              </a:rPr>
              <a:t>with a blend of grapes </a:t>
            </a:r>
            <a:r>
              <a:rPr lang="en-US" sz="2000" dirty="0" smtClean="0">
                <a:solidFill>
                  <a:srgbClr val="0000FF"/>
                </a:solidFill>
              </a:rPr>
              <a:t>from the lower slopes </a:t>
            </a:r>
            <a:r>
              <a:rPr lang="en-US" sz="2000" dirty="0">
                <a:solidFill>
                  <a:srgbClr val="0000FF"/>
                </a:solidFill>
              </a:rPr>
              <a:t>of</a:t>
            </a:r>
            <a:r>
              <a:rPr lang="en-US" sz="2000" dirty="0" smtClean="0">
                <a:solidFill>
                  <a:srgbClr val="0000FF"/>
                </a:solidFill>
              </a:rPr>
              <a:t> six specific sites,  Les </a:t>
            </a:r>
            <a:r>
              <a:rPr lang="en-US" sz="2000" dirty="0" err="1" smtClean="0">
                <a:solidFill>
                  <a:srgbClr val="0000FF"/>
                </a:solidFill>
              </a:rPr>
              <a:t>Chailles</a:t>
            </a:r>
            <a:r>
              <a:rPr lang="en-US" sz="2000" dirty="0" smtClean="0">
                <a:solidFill>
                  <a:srgbClr val="0000FF"/>
                </a:solidFill>
              </a:rPr>
              <a:t> is an ideal </a:t>
            </a:r>
            <a:r>
              <a:rPr lang="en-US" sz="2000" dirty="0">
                <a:solidFill>
                  <a:srgbClr val="0000FF"/>
                </a:solidFill>
              </a:rPr>
              <a:t>starting point from which to discover the domain and the Syrah </a:t>
            </a:r>
            <a:r>
              <a:rPr lang="en-US" sz="2000" dirty="0" smtClean="0">
                <a:solidFill>
                  <a:srgbClr val="0000FF"/>
                </a:solidFill>
              </a:rPr>
              <a:t>from </a:t>
            </a:r>
            <a:r>
              <a:rPr lang="en-US" sz="2000" dirty="0" err="1" smtClean="0">
                <a:solidFill>
                  <a:srgbClr val="0000FF"/>
                </a:solidFill>
              </a:rPr>
              <a:t>Cornas</a:t>
            </a:r>
            <a:r>
              <a:rPr lang="en-US" sz="2000" dirty="0">
                <a:solidFill>
                  <a:srgbClr val="0000FF"/>
                </a:solidFill>
              </a:rPr>
              <a:t>. To reach a stage of plenitude, Les </a:t>
            </a:r>
            <a:r>
              <a:rPr lang="en-US" sz="2000" dirty="0" err="1">
                <a:solidFill>
                  <a:srgbClr val="0000FF"/>
                </a:solidFill>
              </a:rPr>
              <a:t>Chailles</a:t>
            </a:r>
            <a:r>
              <a:rPr lang="en-US" sz="2000" dirty="0">
                <a:solidFill>
                  <a:srgbClr val="0000FF"/>
                </a:solidFill>
              </a:rPr>
              <a:t> will require less years of ageing than our other Cornas wines</a:t>
            </a:r>
            <a:r>
              <a:rPr lang="en-US" sz="2000" dirty="0" smtClean="0"/>
              <a:t>.</a:t>
            </a:r>
            <a:endParaRPr lang="en-US" sz="2000" dirty="0"/>
          </a:p>
        </p:txBody>
      </p:sp>
    </p:spTree>
    <p:extLst>
      <p:ext uri="{BB962C8B-B14F-4D97-AF65-F5344CB8AC3E}">
        <p14:creationId xmlns:p14="http://schemas.microsoft.com/office/powerpoint/2010/main" val="1549339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1600</Words>
  <Application>Microsoft Office PowerPoint</Application>
  <PresentationFormat>On-screen Show (4:3)</PresentationFormat>
  <Paragraphs>61</Paragraphs>
  <Slides>29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Californian FB</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Citadel Trading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Admin1</dc:creator>
  <cp:lastModifiedBy>Jeff Feinberg</cp:lastModifiedBy>
  <cp:revision>327</cp:revision>
  <dcterms:created xsi:type="dcterms:W3CDTF">2011-05-12T19:13:40Z</dcterms:created>
  <dcterms:modified xsi:type="dcterms:W3CDTF">2020-10-30T15:53:59Z</dcterms:modified>
</cp:coreProperties>
</file>